
<file path=[Content_Types].xml><?xml version="1.0" encoding="utf-8"?>
<Types xmlns="http://schemas.openxmlformats.org/package/2006/content-types">
  <Default Extension="xml" ContentType="application/xml"/>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41"/>
  </p:notesMasterIdLst>
  <p:handoutMasterIdLst>
    <p:handoutMasterId r:id="rId42"/>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showComments="0">
  <p:normalViewPr>
    <p:restoredLeft sz="15620"/>
    <p:restoredTop sz="94680"/>
  </p:normalViewPr>
  <p:slideViewPr>
    <p:cSldViewPr snapToGrid="0">
      <p:cViewPr varScale="1">
        <p:scale>
          <a:sx n="232" d="100"/>
          <a:sy n="232" d="100"/>
        </p:scale>
        <p:origin x="1224" y="17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notesMaster" Target="notesMasters/notesMaster1.xml"/><Relationship Id="rId42" Type="http://schemas.openxmlformats.org/officeDocument/2006/relationships/handoutMaster" Target="handoutMasters/handoutMaster1.xml"/><Relationship Id="rId43" Type="http://schemas.openxmlformats.org/officeDocument/2006/relationships/presProps" Target="presProps.xml"/><Relationship Id="rId44" Type="http://schemas.openxmlformats.org/officeDocument/2006/relationships/viewProps" Target="viewProps.xml"/><Relationship Id="rId4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E4D5655-F293-4742-A8C9-1473A1C1DDB7}" type="datetimeFigureOut">
              <a:rPr lang="en-US" smtClean="0"/>
              <a:t>10/21/19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DA2F6F8-37D8-8F44-AC69-14A7362CA683}" type="slidenum">
              <a:rPr lang="en-US" smtClean="0"/>
              <a:t>‹#›</a:t>
            </a:fld>
            <a:endParaRPr lang="en-US"/>
          </a:p>
        </p:txBody>
      </p:sp>
    </p:spTree>
    <p:extLst>
      <p:ext uri="{BB962C8B-B14F-4D97-AF65-F5344CB8AC3E}">
        <p14:creationId xmlns:p14="http://schemas.microsoft.com/office/powerpoint/2010/main" val="13408864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 Id="rId3" Type="http://schemas.openxmlformats.org/officeDocument/2006/relationships/hyperlink" Target="https://www.nytimes.com/2019/03/14/arts/design/miro-review-moma.html"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6240733ef8_0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6240733ef8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6224db73b8_0_35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6224db73b8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6224db73b8_0_2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6224db73b8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6240733ef8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6240733ef8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6240733ef8_0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6240733ef8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6240733ef8_0_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6240733ef8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6224db73b8_0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6224db73b8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6224db73b8_0_2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6224db73b8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6224db73b8_0_3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6224db73b8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6224db73b8_0_4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6224db73b8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6224db73b8_0_2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6224db73b8_0_2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6224db73b8_0_3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6224db73b8_0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6224db73b8_0_1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6224db73b8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6224db73b8_0_1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6224db73b8_0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6224db73b8_0_2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6224db73b8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6224db73b8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6224db73b8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“The Hunter (Catalan Landscape)” by Joan Miró (1923-24)</a:t>
            </a:r>
            <a:endParaRPr sz="1400"/>
          </a:p>
          <a:p>
            <a:pPr marL="0" lvl="0" indent="0" algn="l" rtl="0">
              <a:spcBef>
                <a:spcPts val="0"/>
              </a:spcBef>
              <a:spcAft>
                <a:spcPts val="0"/>
              </a:spcAft>
              <a:buNone/>
            </a:pPr>
            <a:r>
              <a:rPr lang="en" u="sng">
                <a:solidFill>
                  <a:schemeClr val="accent5"/>
                </a:solidFill>
                <a:hlinkClick r:id="rId3"/>
              </a:rPr>
              <a:t>https://www.nytimes.com/2019/03/14/arts/design/miro-review-moma.html</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6224db73b8_0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6224db73b8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6224db73b8_0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6224db73b8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6224db73b8_0_1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6224db73b8_0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6224db73b8_0_3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6224db73b8_0_3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6224db73b8_0_4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6224db73b8_0_4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6240733ef8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6240733ef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6224db73b8_0_1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6224db73b8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6224db73b8_0_3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6224db73b8_0_3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6240733ef8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6240733ef8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6240733ef8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6240733ef8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6224db73b8_0_1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6224db73b8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6224db73b8_0_2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1" name="Google Shape;291;g6224db73b8_0_2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6240733ef8_0_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6240733ef8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6240733ef8_0_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6240733ef8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6224db73b8_0_4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6224db73b8_0_4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6224db73b8_0_2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6224db73b8_0_2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224db73b8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224db73b8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6224db73b8_0_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6224db73b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6224db73b8_0_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6224db73b8_0_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6224db73b8_0_1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6224db73b8_0_1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6224db73b8_0_2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6224db73b8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6224db73b8_0_3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6224db73b8_0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4" Type="http://schemas.openxmlformats.org/officeDocument/2006/relationships/image" Target="../media/image13.jpg"/><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jpg"/><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image" Target="../media/image31.png"/><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jpg"/><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1.png"/></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4" Type="http://schemas.openxmlformats.org/officeDocument/2006/relationships/image" Target="../media/image43.png"/><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3"/>
        <p:cNvGrpSpPr/>
        <p:nvPr/>
      </p:nvGrpSpPr>
      <p:grpSpPr>
        <a:xfrm>
          <a:off x="0" y="0"/>
          <a:ext cx="0" cy="0"/>
          <a:chOff x="0" y="0"/>
          <a:chExt cx="0" cy="0"/>
        </a:xfrm>
      </p:grpSpPr>
      <p:pic>
        <p:nvPicPr>
          <p:cNvPr id="54" name="Google Shape;54;p13"/>
          <p:cNvPicPr preferRelativeResize="0"/>
          <p:nvPr/>
        </p:nvPicPr>
        <p:blipFill rotWithShape="1">
          <a:blip r:embed="rId3">
            <a:alphaModFix/>
          </a:blip>
          <a:srcRect t="19106"/>
          <a:stretch/>
        </p:blipFill>
        <p:spPr>
          <a:xfrm>
            <a:off x="0" y="-119875"/>
            <a:ext cx="9144003" cy="5138126"/>
          </a:xfrm>
          <a:prstGeom prst="rect">
            <a:avLst/>
          </a:prstGeom>
          <a:noFill/>
          <a:ln>
            <a:noFill/>
          </a:ln>
        </p:spPr>
      </p:pic>
      <p:sp>
        <p:nvSpPr>
          <p:cNvPr id="55" name="Google Shape;55;p13"/>
          <p:cNvSpPr txBox="1">
            <a:spLocks noGrp="1"/>
          </p:cNvSpPr>
          <p:nvPr>
            <p:ph type="ctrTitle"/>
          </p:nvPr>
        </p:nvSpPr>
        <p:spPr>
          <a:xfrm>
            <a:off x="311700" y="573750"/>
            <a:ext cx="8520600" cy="699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000">
                <a:solidFill>
                  <a:srgbClr val="222222"/>
                </a:solidFill>
              </a:rPr>
              <a:t>What line drawings reveal about the visual brain</a:t>
            </a:r>
            <a:endParaRPr sz="3000">
              <a:solidFill>
                <a:srgbClr val="222222"/>
              </a:solidFill>
            </a:endParaRPr>
          </a:p>
        </p:txBody>
      </p:sp>
      <p:sp>
        <p:nvSpPr>
          <p:cNvPr id="56" name="Google Shape;56;p13"/>
          <p:cNvSpPr txBox="1">
            <a:spLocks noGrp="1"/>
          </p:cNvSpPr>
          <p:nvPr>
            <p:ph type="subTitle" idx="1"/>
          </p:nvPr>
        </p:nvSpPr>
        <p:spPr>
          <a:xfrm>
            <a:off x="311700" y="13863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222222"/>
                </a:solidFill>
              </a:rPr>
              <a:t>Bilge Sayim and Patrick Cavanagh, 2011. Laboratoire Psychologie de la Perception, Centre Attention Vision, Université Paris Descartes, Paris, France</a:t>
            </a:r>
            <a:endParaRPr sz="1800">
              <a:solidFill>
                <a:srgbClr val="222222"/>
              </a:solidFill>
            </a:endParaRPr>
          </a:p>
        </p:txBody>
      </p:sp>
      <p:sp>
        <p:nvSpPr>
          <p:cNvPr id="57" name="Google Shape;57;p13"/>
          <p:cNvSpPr txBox="1"/>
          <p:nvPr/>
        </p:nvSpPr>
        <p:spPr>
          <a:xfrm>
            <a:off x="1433550" y="4604975"/>
            <a:ext cx="6276900" cy="73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t>“Untitled (drawing for Diagram 17)” by Vassily Kandinsky. 1925.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pic>
        <p:nvPicPr>
          <p:cNvPr id="116" name="Google Shape;116;p22"/>
          <p:cNvPicPr preferRelativeResize="0"/>
          <p:nvPr/>
        </p:nvPicPr>
        <p:blipFill rotWithShape="1">
          <a:blip r:embed="rId3">
            <a:alphaModFix/>
          </a:blip>
          <a:srcRect l="43661" t="4823" r="27889" b="48298"/>
          <a:stretch/>
        </p:blipFill>
        <p:spPr>
          <a:xfrm>
            <a:off x="422925" y="411500"/>
            <a:ext cx="3680452" cy="2710125"/>
          </a:xfrm>
          <a:prstGeom prst="rect">
            <a:avLst/>
          </a:prstGeom>
          <a:noFill/>
          <a:ln>
            <a:noFill/>
          </a:ln>
        </p:spPr>
      </p:pic>
      <p:pic>
        <p:nvPicPr>
          <p:cNvPr id="117" name="Google Shape;117;p22"/>
          <p:cNvPicPr preferRelativeResize="0"/>
          <p:nvPr/>
        </p:nvPicPr>
        <p:blipFill>
          <a:blip r:embed="rId4">
            <a:alphaModFix/>
          </a:blip>
          <a:stretch>
            <a:fillRect/>
          </a:stretch>
        </p:blipFill>
        <p:spPr>
          <a:xfrm>
            <a:off x="4511050" y="1729675"/>
            <a:ext cx="4084300" cy="2927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1"/>
        <p:cNvGrpSpPr/>
        <p:nvPr/>
      </p:nvGrpSpPr>
      <p:grpSpPr>
        <a:xfrm>
          <a:off x="0" y="0"/>
          <a:ext cx="0" cy="0"/>
          <a:chOff x="0" y="0"/>
          <a:chExt cx="0" cy="0"/>
        </a:xfrm>
      </p:grpSpPr>
      <p:pic>
        <p:nvPicPr>
          <p:cNvPr id="122" name="Google Shape;122;p23"/>
          <p:cNvPicPr preferRelativeResize="0"/>
          <p:nvPr/>
        </p:nvPicPr>
        <p:blipFill>
          <a:blip r:embed="rId3">
            <a:alphaModFix/>
          </a:blip>
          <a:stretch>
            <a:fillRect/>
          </a:stretch>
        </p:blipFill>
        <p:spPr>
          <a:xfrm>
            <a:off x="1229350" y="299276"/>
            <a:ext cx="3034047" cy="4045396"/>
          </a:xfrm>
          <a:prstGeom prst="rect">
            <a:avLst/>
          </a:prstGeom>
          <a:noFill/>
          <a:ln>
            <a:noFill/>
          </a:ln>
        </p:spPr>
      </p:pic>
      <p:sp>
        <p:nvSpPr>
          <p:cNvPr id="123" name="Google Shape;123;p23"/>
          <p:cNvSpPr txBox="1"/>
          <p:nvPr/>
        </p:nvSpPr>
        <p:spPr>
          <a:xfrm>
            <a:off x="1433550" y="4604975"/>
            <a:ext cx="6276900" cy="73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333333"/>
                </a:solidFill>
              </a:rPr>
              <a:t>Prepatory drawing for “Quiet as It’s Kept” by Kara Walker. 2019.</a:t>
            </a:r>
            <a:endParaRPr sz="1200">
              <a:solidFill>
                <a:srgbClr val="333333"/>
              </a:solidFill>
            </a:endParaRPr>
          </a:p>
          <a:p>
            <a:pPr marL="0" lvl="0" indent="0" algn="ctr" rtl="0">
              <a:spcBef>
                <a:spcPts val="0"/>
              </a:spcBef>
              <a:spcAft>
                <a:spcPts val="0"/>
              </a:spcAft>
              <a:buNone/>
            </a:pPr>
            <a:endParaRPr>
              <a:solidFill>
                <a:srgbClr val="FFFFFF"/>
              </a:solidFill>
            </a:endParaRPr>
          </a:p>
        </p:txBody>
      </p:sp>
      <p:pic>
        <p:nvPicPr>
          <p:cNvPr id="124" name="Google Shape;124;p23"/>
          <p:cNvPicPr preferRelativeResize="0"/>
          <p:nvPr/>
        </p:nvPicPr>
        <p:blipFill>
          <a:blip r:embed="rId4">
            <a:alphaModFix/>
          </a:blip>
          <a:stretch>
            <a:fillRect/>
          </a:stretch>
        </p:blipFill>
        <p:spPr>
          <a:xfrm>
            <a:off x="4771400" y="322982"/>
            <a:ext cx="3034050" cy="399799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8"/>
        <p:cNvGrpSpPr/>
        <p:nvPr/>
      </p:nvGrpSpPr>
      <p:grpSpPr>
        <a:xfrm>
          <a:off x="0" y="0"/>
          <a:ext cx="0" cy="0"/>
          <a:chOff x="0" y="0"/>
          <a:chExt cx="0" cy="0"/>
        </a:xfrm>
      </p:grpSpPr>
      <p:sp>
        <p:nvSpPr>
          <p:cNvPr id="129" name="Google Shape;129;p24"/>
          <p:cNvSpPr txBox="1"/>
          <p:nvPr/>
        </p:nvSpPr>
        <p:spPr>
          <a:xfrm>
            <a:off x="1331500" y="4403225"/>
            <a:ext cx="1823100" cy="73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22222"/>
                </a:solidFill>
              </a:rPr>
              <a:t>Windows 10 Line Icons</a:t>
            </a:r>
            <a:endParaRPr sz="1200">
              <a:solidFill>
                <a:srgbClr val="222222"/>
              </a:solidFill>
            </a:endParaRPr>
          </a:p>
        </p:txBody>
      </p:sp>
      <p:pic>
        <p:nvPicPr>
          <p:cNvPr id="130" name="Google Shape;130;p24"/>
          <p:cNvPicPr preferRelativeResize="0"/>
          <p:nvPr/>
        </p:nvPicPr>
        <p:blipFill>
          <a:blip r:embed="rId3">
            <a:alphaModFix/>
          </a:blip>
          <a:stretch>
            <a:fillRect/>
          </a:stretch>
        </p:blipFill>
        <p:spPr>
          <a:xfrm>
            <a:off x="4751050" y="1270222"/>
            <a:ext cx="3493550" cy="2838525"/>
          </a:xfrm>
          <a:prstGeom prst="rect">
            <a:avLst/>
          </a:prstGeom>
          <a:noFill/>
          <a:ln>
            <a:noFill/>
          </a:ln>
        </p:spPr>
      </p:pic>
      <p:sp>
        <p:nvSpPr>
          <p:cNvPr id="131" name="Google Shape;131;p24"/>
          <p:cNvSpPr txBox="1"/>
          <p:nvPr/>
        </p:nvSpPr>
        <p:spPr>
          <a:xfrm>
            <a:off x="4662700" y="4403225"/>
            <a:ext cx="6276900" cy="73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222222"/>
                </a:solidFill>
              </a:rPr>
              <a:t>“Untitled (from Pop Shop III)” by Keith Haring. 1989. </a:t>
            </a:r>
            <a:endParaRPr sz="1200">
              <a:solidFill>
                <a:srgbClr val="222222"/>
              </a:solidFill>
            </a:endParaRPr>
          </a:p>
        </p:txBody>
      </p:sp>
      <p:sp>
        <p:nvSpPr>
          <p:cNvPr id="132" name="Google Shape;132;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222222"/>
                </a:solidFill>
              </a:rPr>
              <a:t>Cultural Conventions</a:t>
            </a:r>
            <a:endParaRPr>
              <a:solidFill>
                <a:srgbClr val="222222"/>
              </a:solidFill>
            </a:endParaRPr>
          </a:p>
        </p:txBody>
      </p:sp>
      <p:pic>
        <p:nvPicPr>
          <p:cNvPr id="133" name="Google Shape;133;p24"/>
          <p:cNvPicPr preferRelativeResize="0"/>
          <p:nvPr/>
        </p:nvPicPr>
        <p:blipFill>
          <a:blip r:embed="rId4">
            <a:alphaModFix/>
          </a:blip>
          <a:stretch>
            <a:fillRect/>
          </a:stretch>
        </p:blipFill>
        <p:spPr>
          <a:xfrm>
            <a:off x="908575" y="1312200"/>
            <a:ext cx="2787215" cy="27965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7"/>
        <p:cNvGrpSpPr/>
        <p:nvPr/>
      </p:nvGrpSpPr>
      <p:grpSpPr>
        <a:xfrm>
          <a:off x="0" y="0"/>
          <a:ext cx="0" cy="0"/>
          <a:chOff x="0" y="0"/>
          <a:chExt cx="0" cy="0"/>
        </a:xfrm>
      </p:grpSpPr>
      <p:sp>
        <p:nvSpPr>
          <p:cNvPr id="138" name="Google Shape;138;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39" name="Google Shape;139;p25"/>
          <p:cNvPicPr preferRelativeResize="0"/>
          <p:nvPr/>
        </p:nvPicPr>
        <p:blipFill rotWithShape="1">
          <a:blip r:embed="rId3">
            <a:alphaModFix/>
          </a:blip>
          <a:srcRect l="12599" r="58758" b="59246"/>
          <a:stretch/>
        </p:blipFill>
        <p:spPr>
          <a:xfrm>
            <a:off x="3874763" y="1771675"/>
            <a:ext cx="1394475" cy="13601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3"/>
        <p:cNvGrpSpPr/>
        <p:nvPr/>
      </p:nvGrpSpPr>
      <p:grpSpPr>
        <a:xfrm>
          <a:off x="0" y="0"/>
          <a:ext cx="0" cy="0"/>
          <a:chOff x="0" y="0"/>
          <a:chExt cx="0" cy="0"/>
        </a:xfrm>
      </p:grpSpPr>
      <p:sp>
        <p:nvSpPr>
          <p:cNvPr id="144" name="Google Shape;144;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145" name="Google Shape;145;p26"/>
          <p:cNvPicPr preferRelativeResize="0"/>
          <p:nvPr/>
        </p:nvPicPr>
        <p:blipFill>
          <a:blip r:embed="rId3">
            <a:alphaModFix/>
          </a:blip>
          <a:stretch>
            <a:fillRect/>
          </a:stretch>
        </p:blipFill>
        <p:spPr>
          <a:xfrm>
            <a:off x="1981225" y="830575"/>
            <a:ext cx="4868700" cy="3337650"/>
          </a:xfrm>
          <a:prstGeom prst="rect">
            <a:avLst/>
          </a:prstGeom>
          <a:noFill/>
          <a:ln>
            <a:noFill/>
          </a:ln>
        </p:spPr>
      </p:pic>
      <p:sp>
        <p:nvSpPr>
          <p:cNvPr id="146" name="Google Shape;146;p26"/>
          <p:cNvSpPr/>
          <p:nvPr/>
        </p:nvSpPr>
        <p:spPr>
          <a:xfrm>
            <a:off x="2000250" y="807725"/>
            <a:ext cx="1943100" cy="1611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
        <p:cNvGrpSpPr/>
        <p:nvPr/>
      </p:nvGrpSpPr>
      <p:grpSpPr>
        <a:xfrm>
          <a:off x="0" y="0"/>
          <a:ext cx="0" cy="0"/>
          <a:chOff x="0" y="0"/>
          <a:chExt cx="0" cy="0"/>
        </a:xfrm>
      </p:grpSpPr>
      <p:sp>
        <p:nvSpPr>
          <p:cNvPr id="151" name="Google Shape;151;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222222"/>
                </a:solidFill>
              </a:rPr>
              <a:t>Infant Habituation Study</a:t>
            </a:r>
            <a:endParaRPr>
              <a:solidFill>
                <a:srgbClr val="222222"/>
              </a:solidFill>
            </a:endParaRPr>
          </a:p>
        </p:txBody>
      </p:sp>
      <p:pic>
        <p:nvPicPr>
          <p:cNvPr id="152" name="Google Shape;152;p27"/>
          <p:cNvPicPr preferRelativeResize="0"/>
          <p:nvPr/>
        </p:nvPicPr>
        <p:blipFill>
          <a:blip r:embed="rId3">
            <a:alphaModFix/>
          </a:blip>
          <a:stretch>
            <a:fillRect/>
          </a:stretch>
        </p:blipFill>
        <p:spPr>
          <a:xfrm>
            <a:off x="2091725" y="1332825"/>
            <a:ext cx="4701975" cy="3223350"/>
          </a:xfrm>
          <a:prstGeom prst="rect">
            <a:avLst/>
          </a:prstGeom>
          <a:noFill/>
          <a:ln>
            <a:noFill/>
          </a:ln>
        </p:spPr>
      </p:pic>
      <p:sp>
        <p:nvSpPr>
          <p:cNvPr id="153" name="Google Shape;153;p27"/>
          <p:cNvSpPr txBox="1"/>
          <p:nvPr/>
        </p:nvSpPr>
        <p:spPr>
          <a:xfrm>
            <a:off x="480050" y="4703625"/>
            <a:ext cx="8298300" cy="75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Yonas, A., and Arterberry, M. E. (1994). Infants perceive spatial structure specified by line junctions.</a:t>
            </a:r>
            <a:endParaRPr sz="12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Innate Recognition</a:t>
            </a:r>
            <a:endParaRPr/>
          </a:p>
        </p:txBody>
      </p:sp>
      <p:sp>
        <p:nvSpPr>
          <p:cNvPr id="159" name="Google Shape;159;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Infants, chimpanzees, groups without pictorial art </a:t>
            </a:r>
            <a:endParaRPr sz="1000"/>
          </a:p>
          <a:p>
            <a:pPr marL="0" lvl="0" indent="0" algn="l" rtl="0">
              <a:spcBef>
                <a:spcPts val="0"/>
              </a:spcBef>
              <a:spcAft>
                <a:spcPts val="1600"/>
              </a:spcAft>
              <a:buNone/>
            </a:pPr>
            <a:r>
              <a:rPr lang="en"/>
              <a:t>... recognize objects in line drawings</a:t>
            </a:r>
            <a:endParaRPr/>
          </a:p>
        </p:txBody>
      </p:sp>
      <p:pic>
        <p:nvPicPr>
          <p:cNvPr id="160" name="Google Shape;160;p28"/>
          <p:cNvPicPr preferRelativeResize="0"/>
          <p:nvPr/>
        </p:nvPicPr>
        <p:blipFill>
          <a:blip r:embed="rId3">
            <a:alphaModFix/>
          </a:blip>
          <a:stretch>
            <a:fillRect/>
          </a:stretch>
        </p:blipFill>
        <p:spPr>
          <a:xfrm>
            <a:off x="655075" y="2446409"/>
            <a:ext cx="3189525" cy="2122475"/>
          </a:xfrm>
          <a:prstGeom prst="rect">
            <a:avLst/>
          </a:prstGeom>
          <a:noFill/>
          <a:ln>
            <a:noFill/>
          </a:ln>
        </p:spPr>
      </p:pic>
      <p:pic>
        <p:nvPicPr>
          <p:cNvPr id="161" name="Google Shape;161;p28"/>
          <p:cNvPicPr preferRelativeResize="0"/>
          <p:nvPr/>
        </p:nvPicPr>
        <p:blipFill>
          <a:blip r:embed="rId4">
            <a:alphaModFix/>
          </a:blip>
          <a:stretch>
            <a:fillRect/>
          </a:stretch>
        </p:blipFill>
        <p:spPr>
          <a:xfrm>
            <a:off x="4641187" y="2029025"/>
            <a:ext cx="1709050" cy="1402475"/>
          </a:xfrm>
          <a:prstGeom prst="rect">
            <a:avLst/>
          </a:prstGeom>
          <a:noFill/>
          <a:ln>
            <a:noFill/>
          </a:ln>
        </p:spPr>
      </p:pic>
      <p:pic>
        <p:nvPicPr>
          <p:cNvPr id="162" name="Google Shape;162;p28"/>
          <p:cNvPicPr preferRelativeResize="0"/>
          <p:nvPr/>
        </p:nvPicPr>
        <p:blipFill>
          <a:blip r:embed="rId5">
            <a:alphaModFix/>
          </a:blip>
          <a:stretch>
            <a:fillRect/>
          </a:stretch>
        </p:blipFill>
        <p:spPr>
          <a:xfrm>
            <a:off x="5384400" y="3821675"/>
            <a:ext cx="1166472" cy="747200"/>
          </a:xfrm>
          <a:prstGeom prst="rect">
            <a:avLst/>
          </a:prstGeom>
          <a:noFill/>
          <a:ln>
            <a:noFill/>
          </a:ln>
        </p:spPr>
      </p:pic>
      <p:pic>
        <p:nvPicPr>
          <p:cNvPr id="163" name="Google Shape;163;p28"/>
          <p:cNvPicPr preferRelativeResize="0"/>
          <p:nvPr/>
        </p:nvPicPr>
        <p:blipFill>
          <a:blip r:embed="rId6">
            <a:alphaModFix/>
          </a:blip>
          <a:stretch>
            <a:fillRect/>
          </a:stretch>
        </p:blipFill>
        <p:spPr>
          <a:xfrm>
            <a:off x="7026975" y="2174675"/>
            <a:ext cx="1014975" cy="22486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pic>
        <p:nvPicPr>
          <p:cNvPr id="168" name="Google Shape;168;p29"/>
          <p:cNvPicPr preferRelativeResize="0"/>
          <p:nvPr/>
        </p:nvPicPr>
        <p:blipFill rotWithShape="1">
          <a:blip r:embed="rId3">
            <a:alphaModFix/>
          </a:blip>
          <a:srcRect t="23077" b="10529"/>
          <a:stretch/>
        </p:blipFill>
        <p:spPr>
          <a:xfrm>
            <a:off x="0" y="0"/>
            <a:ext cx="9144000" cy="4528779"/>
          </a:xfrm>
          <a:prstGeom prst="rect">
            <a:avLst/>
          </a:prstGeom>
          <a:noFill/>
          <a:ln>
            <a:noFill/>
          </a:ln>
        </p:spPr>
      </p:pic>
      <p:sp>
        <p:nvSpPr>
          <p:cNvPr id="169" name="Google Shape;169;p29"/>
          <p:cNvSpPr txBox="1"/>
          <p:nvPr/>
        </p:nvSpPr>
        <p:spPr>
          <a:xfrm>
            <a:off x="1433550" y="4604975"/>
            <a:ext cx="6276900" cy="73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“Port de Collioure” by Henri Matisse. 1907.</a:t>
            </a:r>
            <a:endParaRPr>
              <a:solidFill>
                <a:srgbClr val="FFFFFF"/>
              </a:solidFill>
            </a:endParaRPr>
          </a:p>
        </p:txBody>
      </p:sp>
      <p:sp>
        <p:nvSpPr>
          <p:cNvPr id="170" name="Google Shape;170;p29"/>
          <p:cNvSpPr/>
          <p:nvPr/>
        </p:nvSpPr>
        <p:spPr>
          <a:xfrm>
            <a:off x="274325" y="199875"/>
            <a:ext cx="8538300" cy="571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9"/>
          <p:cNvSpPr txBox="1"/>
          <p:nvPr/>
        </p:nvSpPr>
        <p:spPr>
          <a:xfrm>
            <a:off x="426725" y="199875"/>
            <a:ext cx="8645100" cy="732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900">
                <a:solidFill>
                  <a:srgbClr val="222222"/>
                </a:solidFill>
                <a:highlight>
                  <a:srgbClr val="FFFFFF"/>
                </a:highlight>
              </a:rPr>
              <a:t>What is the mutual representation for natural images and lines in our brain?</a:t>
            </a:r>
            <a:endParaRPr sz="1900">
              <a:solidFill>
                <a:srgbClr val="222222"/>
              </a:solidFill>
              <a:highlight>
                <a:srgbClr val="FFFFFF"/>
              </a:highlight>
            </a:endParaRPr>
          </a:p>
          <a:p>
            <a:pPr marL="0" lvl="0" indent="0" algn="ctr" rtl="0">
              <a:spcBef>
                <a:spcPts val="1600"/>
              </a:spcBef>
              <a:spcAft>
                <a:spcPts val="0"/>
              </a:spcAft>
              <a:buNone/>
            </a:pP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Object-recognition indifferent to source</a:t>
            </a:r>
            <a:endParaRPr/>
          </a:p>
        </p:txBody>
      </p:sp>
      <p:sp>
        <p:nvSpPr>
          <p:cNvPr id="177" name="Google Shape;177;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V2 -&gt; integrates color, motion, and form</a:t>
            </a:r>
            <a:r>
              <a:rPr lang="en"/>
              <a:t> (“Processing of color, form, and motion in macaque area V2.” Gegenfurner et. al.. 1996.)</a:t>
            </a:r>
            <a:endParaRPr sz="1200"/>
          </a:p>
          <a:p>
            <a:pPr marL="0" lvl="0" indent="0" algn="l" rtl="0">
              <a:spcBef>
                <a:spcPts val="1600"/>
              </a:spcBef>
              <a:spcAft>
                <a:spcPts val="0"/>
              </a:spcAft>
              <a:buNone/>
            </a:pPr>
            <a:r>
              <a:rPr lang="en">
                <a:solidFill>
                  <a:srgbClr val="FFFFFF"/>
                </a:solidFill>
              </a:rPr>
              <a:t>Onwards -&gt; many detectors become indifferent to source attribute</a:t>
            </a:r>
            <a:r>
              <a:rPr lang="en"/>
              <a:t> (“Form-cue invariant motion processing in primate visual cortex.” Albright, TD. 1992.)</a:t>
            </a:r>
            <a:endParaRPr sz="1200"/>
          </a:p>
          <a:p>
            <a:pPr marL="0" lvl="0" indent="0" algn="l" rtl="0">
              <a:spcBef>
                <a:spcPts val="1600"/>
              </a:spcBef>
              <a:spcAft>
                <a:spcPts val="1600"/>
              </a:spcAft>
              <a:buNone/>
            </a:pPr>
            <a:endParaRPr/>
          </a:p>
        </p:txBody>
      </p:sp>
      <p:pic>
        <p:nvPicPr>
          <p:cNvPr id="178" name="Google Shape;178;p30"/>
          <p:cNvPicPr preferRelativeResize="0"/>
          <p:nvPr/>
        </p:nvPicPr>
        <p:blipFill>
          <a:blip r:embed="rId3">
            <a:alphaModFix/>
          </a:blip>
          <a:stretch>
            <a:fillRect/>
          </a:stretch>
        </p:blipFill>
        <p:spPr>
          <a:xfrm>
            <a:off x="2331513" y="3093625"/>
            <a:ext cx="4480976" cy="1511350"/>
          </a:xfrm>
          <a:prstGeom prst="rect">
            <a:avLst/>
          </a:prstGeom>
          <a:noFill/>
          <a:ln>
            <a:noFill/>
          </a:ln>
        </p:spPr>
      </p:pic>
      <p:sp>
        <p:nvSpPr>
          <p:cNvPr id="179" name="Google Shape;179;p30"/>
          <p:cNvSpPr txBox="1"/>
          <p:nvPr/>
        </p:nvSpPr>
        <p:spPr>
          <a:xfrm>
            <a:off x="1433550" y="4604975"/>
            <a:ext cx="6276900" cy="73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rPr>
              <a:t>Li et. al. “Photo-Sketching: Inferring Contour Drawings from Images.” 2019.</a:t>
            </a:r>
            <a:endParaRPr sz="1200">
              <a:solidFill>
                <a:srgbClr val="FFFFFF"/>
              </a:solidFill>
            </a:endParaRPr>
          </a:p>
          <a:p>
            <a:pPr marL="0" lvl="0" indent="0" algn="ctr" rtl="0">
              <a:spcBef>
                <a:spcPts val="0"/>
              </a:spcBef>
              <a:spcAft>
                <a:spcPts val="0"/>
              </a:spcAft>
              <a:buNone/>
            </a:pPr>
            <a:endParaRPr>
              <a:solidFill>
                <a:srgbClr val="FFFFFF"/>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p31"/>
          <p:cNvPicPr preferRelativeResize="0"/>
          <p:nvPr/>
        </p:nvPicPr>
        <p:blipFill>
          <a:blip r:embed="rId3">
            <a:alphaModFix/>
          </a:blip>
          <a:stretch>
            <a:fillRect/>
          </a:stretch>
        </p:blipFill>
        <p:spPr>
          <a:xfrm>
            <a:off x="1674625" y="2100050"/>
            <a:ext cx="5826201" cy="1445825"/>
          </a:xfrm>
          <a:prstGeom prst="rect">
            <a:avLst/>
          </a:prstGeom>
          <a:noFill/>
          <a:ln>
            <a:noFill/>
          </a:ln>
        </p:spPr>
      </p:pic>
      <p:sp>
        <p:nvSpPr>
          <p:cNvPr id="185" name="Google Shape;185;p31"/>
          <p:cNvSpPr txBox="1"/>
          <p:nvPr/>
        </p:nvSpPr>
        <p:spPr>
          <a:xfrm>
            <a:off x="501275" y="4604975"/>
            <a:ext cx="8172900" cy="73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Yu, Q., Yang, Y., Liu, F. et al. ‘Sketch-a-Net: A Deep Neural Network that Beats Humans.” 2017.</a:t>
            </a:r>
            <a:endParaRPr>
              <a:solidFill>
                <a:srgbClr val="FFFFFF"/>
              </a:solidFill>
            </a:endParaRPr>
          </a:p>
          <a:p>
            <a:pPr marL="0" lvl="0" indent="0" algn="ctr" rtl="0">
              <a:spcBef>
                <a:spcPts val="0"/>
              </a:spcBef>
              <a:spcAft>
                <a:spcPts val="0"/>
              </a:spcAft>
              <a:buNone/>
            </a:pPr>
            <a:endParaRPr>
              <a:solidFill>
                <a:srgbClr val="FFFFFF"/>
              </a:solidFill>
            </a:endParaRPr>
          </a:p>
          <a:p>
            <a:pPr marL="0" lvl="0" indent="0" algn="ctr" rtl="0">
              <a:spcBef>
                <a:spcPts val="0"/>
              </a:spcBef>
              <a:spcAft>
                <a:spcPts val="0"/>
              </a:spcAft>
              <a:buNone/>
            </a:pPr>
            <a:endParaRPr>
              <a:solidFill>
                <a:srgbClr val="FFFFFF"/>
              </a:solidFill>
            </a:endParaRPr>
          </a:p>
          <a:p>
            <a:pPr marL="0" lvl="0" indent="0" algn="ctr" rtl="0">
              <a:spcBef>
                <a:spcPts val="0"/>
              </a:spcBef>
              <a:spcAft>
                <a:spcPts val="0"/>
              </a:spcAft>
              <a:buNone/>
            </a:pPr>
            <a:endParaRPr>
              <a:solidFill>
                <a:srgbClr val="FFFFFF"/>
              </a:solidFill>
            </a:endParaRPr>
          </a:p>
        </p:txBody>
      </p:sp>
      <p:sp>
        <p:nvSpPr>
          <p:cNvPr id="186" name="Google Shape;186;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Sketch-a-Net: First Layer of CNN</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pic>
        <p:nvPicPr>
          <p:cNvPr id="62" name="Google Shape;62;p14"/>
          <p:cNvPicPr preferRelativeResize="0"/>
          <p:nvPr/>
        </p:nvPicPr>
        <p:blipFill>
          <a:blip r:embed="rId3">
            <a:alphaModFix/>
          </a:blip>
          <a:stretch>
            <a:fillRect/>
          </a:stretch>
        </p:blipFill>
        <p:spPr>
          <a:xfrm>
            <a:off x="0" y="0"/>
            <a:ext cx="9143999" cy="4468957"/>
          </a:xfrm>
          <a:prstGeom prst="rect">
            <a:avLst/>
          </a:prstGeom>
          <a:noFill/>
          <a:ln>
            <a:noFill/>
          </a:ln>
        </p:spPr>
      </p:pic>
      <p:sp>
        <p:nvSpPr>
          <p:cNvPr id="63" name="Google Shape;63;p14"/>
          <p:cNvSpPr txBox="1"/>
          <p:nvPr/>
        </p:nvSpPr>
        <p:spPr>
          <a:xfrm>
            <a:off x="2320300" y="4587725"/>
            <a:ext cx="3829200" cy="73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Chauvet Cave, France, Inhabited 37k-28k BC</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0"/>
        <p:cNvGrpSpPr/>
        <p:nvPr/>
      </p:nvGrpSpPr>
      <p:grpSpPr>
        <a:xfrm>
          <a:off x="0" y="0"/>
          <a:ext cx="0" cy="0"/>
          <a:chOff x="0" y="0"/>
          <a:chExt cx="0" cy="0"/>
        </a:xfrm>
      </p:grpSpPr>
      <p:sp>
        <p:nvSpPr>
          <p:cNvPr id="191" name="Google Shape;191;p32"/>
          <p:cNvSpPr txBox="1"/>
          <p:nvPr/>
        </p:nvSpPr>
        <p:spPr>
          <a:xfrm>
            <a:off x="1433550" y="4604975"/>
            <a:ext cx="6276900" cy="73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222222"/>
                </a:solidFill>
              </a:rPr>
              <a:t>Li et. al. “Photo-Sketching: Inferring Contour Drawings from Images.” 2019.</a:t>
            </a:r>
            <a:endParaRPr sz="1200">
              <a:solidFill>
                <a:srgbClr val="222222"/>
              </a:solidFill>
            </a:endParaRPr>
          </a:p>
          <a:p>
            <a:pPr marL="0" lvl="0" indent="0" algn="ctr" rtl="0">
              <a:spcBef>
                <a:spcPts val="0"/>
              </a:spcBef>
              <a:spcAft>
                <a:spcPts val="0"/>
              </a:spcAft>
              <a:buNone/>
            </a:pPr>
            <a:endParaRPr>
              <a:solidFill>
                <a:srgbClr val="FFFFFF"/>
              </a:solidFill>
            </a:endParaRPr>
          </a:p>
        </p:txBody>
      </p:sp>
      <p:pic>
        <p:nvPicPr>
          <p:cNvPr id="192" name="Google Shape;192;p32"/>
          <p:cNvPicPr preferRelativeResize="0"/>
          <p:nvPr/>
        </p:nvPicPr>
        <p:blipFill>
          <a:blip r:embed="rId3">
            <a:alphaModFix/>
          </a:blip>
          <a:stretch>
            <a:fillRect/>
          </a:stretch>
        </p:blipFill>
        <p:spPr>
          <a:xfrm>
            <a:off x="56538" y="1394525"/>
            <a:ext cx="9030924" cy="1865575"/>
          </a:xfrm>
          <a:prstGeom prst="rect">
            <a:avLst/>
          </a:prstGeom>
          <a:noFill/>
          <a:ln>
            <a:noFill/>
          </a:ln>
        </p:spPr>
      </p:pic>
      <p:sp>
        <p:nvSpPr>
          <p:cNvPr id="193" name="Google Shape;193;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222222"/>
                </a:solidFill>
              </a:rPr>
              <a:t>What are the important details/lines?</a:t>
            </a:r>
            <a:endParaRPr>
              <a:solidFill>
                <a:srgbClr val="222222"/>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7"/>
        <p:cNvGrpSpPr/>
        <p:nvPr/>
      </p:nvGrpSpPr>
      <p:grpSpPr>
        <a:xfrm>
          <a:off x="0" y="0"/>
          <a:ext cx="0" cy="0"/>
          <a:chOff x="0" y="0"/>
          <a:chExt cx="0" cy="0"/>
        </a:xfrm>
      </p:grpSpPr>
      <p:sp>
        <p:nvSpPr>
          <p:cNvPr id="198" name="Google Shape;198;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Which lines?</a:t>
            </a:r>
            <a:endParaRPr>
              <a:solidFill>
                <a:srgbClr val="000000"/>
              </a:solidFill>
            </a:endParaRPr>
          </a:p>
        </p:txBody>
      </p:sp>
      <p:pic>
        <p:nvPicPr>
          <p:cNvPr id="199" name="Google Shape;199;p33"/>
          <p:cNvPicPr preferRelativeResize="0"/>
          <p:nvPr/>
        </p:nvPicPr>
        <p:blipFill>
          <a:blip r:embed="rId3">
            <a:alphaModFix/>
          </a:blip>
          <a:stretch>
            <a:fillRect/>
          </a:stretch>
        </p:blipFill>
        <p:spPr>
          <a:xfrm>
            <a:off x="2093950" y="1152475"/>
            <a:ext cx="4956100" cy="36247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3"/>
        <p:cNvGrpSpPr/>
        <p:nvPr/>
      </p:nvGrpSpPr>
      <p:grpSpPr>
        <a:xfrm>
          <a:off x="0" y="0"/>
          <a:ext cx="0" cy="0"/>
          <a:chOff x="0" y="0"/>
          <a:chExt cx="0" cy="0"/>
        </a:xfrm>
      </p:grpSpPr>
      <p:sp>
        <p:nvSpPr>
          <p:cNvPr id="204" name="Google Shape;204;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Object Contours</a:t>
            </a:r>
            <a:endParaRPr>
              <a:solidFill>
                <a:srgbClr val="000000"/>
              </a:solidFill>
            </a:endParaRPr>
          </a:p>
        </p:txBody>
      </p:sp>
      <p:pic>
        <p:nvPicPr>
          <p:cNvPr id="205" name="Google Shape;205;p34"/>
          <p:cNvPicPr preferRelativeResize="0"/>
          <p:nvPr/>
        </p:nvPicPr>
        <p:blipFill>
          <a:blip r:embed="rId3">
            <a:alphaModFix/>
          </a:blip>
          <a:stretch>
            <a:fillRect/>
          </a:stretch>
        </p:blipFill>
        <p:spPr>
          <a:xfrm>
            <a:off x="1146838" y="1777218"/>
            <a:ext cx="6850325" cy="21669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9"/>
        <p:cNvGrpSpPr/>
        <p:nvPr/>
      </p:nvGrpSpPr>
      <p:grpSpPr>
        <a:xfrm>
          <a:off x="0" y="0"/>
          <a:ext cx="0" cy="0"/>
          <a:chOff x="0" y="0"/>
          <a:chExt cx="0" cy="0"/>
        </a:xfrm>
      </p:grpSpPr>
      <p:sp>
        <p:nvSpPr>
          <p:cNvPr id="210" name="Google Shape;210;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pic>
        <p:nvPicPr>
          <p:cNvPr id="211" name="Google Shape;211;p35"/>
          <p:cNvPicPr preferRelativeResize="0"/>
          <p:nvPr/>
        </p:nvPicPr>
        <p:blipFill rotWithShape="1">
          <a:blip r:embed="rId3">
            <a:alphaModFix/>
          </a:blip>
          <a:srcRect b="24471"/>
          <a:stretch/>
        </p:blipFill>
        <p:spPr>
          <a:xfrm>
            <a:off x="529650" y="871775"/>
            <a:ext cx="3457300" cy="1536525"/>
          </a:xfrm>
          <a:prstGeom prst="rect">
            <a:avLst/>
          </a:prstGeom>
          <a:noFill/>
          <a:ln>
            <a:noFill/>
          </a:ln>
        </p:spPr>
      </p:pic>
      <p:pic>
        <p:nvPicPr>
          <p:cNvPr id="212" name="Google Shape;212;p35"/>
          <p:cNvPicPr preferRelativeResize="0"/>
          <p:nvPr/>
        </p:nvPicPr>
        <p:blipFill rotWithShape="1">
          <a:blip r:embed="rId4">
            <a:alphaModFix/>
          </a:blip>
          <a:srcRect b="19283"/>
          <a:stretch/>
        </p:blipFill>
        <p:spPr>
          <a:xfrm>
            <a:off x="4572000" y="756817"/>
            <a:ext cx="3989224" cy="1760458"/>
          </a:xfrm>
          <a:prstGeom prst="rect">
            <a:avLst/>
          </a:prstGeom>
          <a:noFill/>
          <a:ln>
            <a:noFill/>
          </a:ln>
        </p:spPr>
      </p:pic>
      <p:pic>
        <p:nvPicPr>
          <p:cNvPr id="213" name="Google Shape;213;p35"/>
          <p:cNvPicPr preferRelativeResize="0"/>
          <p:nvPr/>
        </p:nvPicPr>
        <p:blipFill rotWithShape="1">
          <a:blip r:embed="rId5">
            <a:alphaModFix/>
          </a:blip>
          <a:srcRect b="15411"/>
          <a:stretch/>
        </p:blipFill>
        <p:spPr>
          <a:xfrm>
            <a:off x="2726650" y="2831300"/>
            <a:ext cx="3559975" cy="1449325"/>
          </a:xfrm>
          <a:prstGeom prst="rect">
            <a:avLst/>
          </a:prstGeom>
          <a:noFill/>
          <a:ln>
            <a:noFill/>
          </a:ln>
        </p:spPr>
      </p:pic>
      <p:sp>
        <p:nvSpPr>
          <p:cNvPr id="214" name="Google Shape;214;p35"/>
          <p:cNvSpPr txBox="1"/>
          <p:nvPr/>
        </p:nvSpPr>
        <p:spPr>
          <a:xfrm>
            <a:off x="2106725" y="4703625"/>
            <a:ext cx="6454500" cy="7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Albert, M. K., and Hoffman, D. D. (1995). “Genericity in spatial vision,”</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6"/>
          <p:cNvSpPr txBox="1">
            <a:spLocks noGrp="1"/>
          </p:cNvSpPr>
          <p:nvPr>
            <p:ph type="body" idx="1"/>
          </p:nvPr>
        </p:nvSpPr>
        <p:spPr>
          <a:xfrm>
            <a:off x="304800" y="3999375"/>
            <a:ext cx="9144000" cy="1081500"/>
          </a:xfrm>
          <a:prstGeom prst="rect">
            <a:avLst/>
          </a:prstGeom>
          <a:noFill/>
        </p:spPr>
        <p:txBody>
          <a:bodyPr spcFirstLastPara="1" wrap="square" lIns="91425" tIns="91425" rIns="91425" bIns="91425" anchor="t" anchorCtr="0">
            <a:noAutofit/>
          </a:bodyPr>
          <a:lstStyle/>
          <a:p>
            <a:pPr marL="1828800" lvl="0" indent="0" algn="l" rtl="0">
              <a:spcBef>
                <a:spcPts val="1000"/>
              </a:spcBef>
              <a:spcAft>
                <a:spcPts val="0"/>
              </a:spcAft>
              <a:buNone/>
            </a:pPr>
            <a:r>
              <a:rPr lang="en" i="1">
                <a:solidFill>
                  <a:srgbClr val="FFFFFF"/>
                </a:solidFill>
              </a:rPr>
              <a:t>Art is the search for the alphabet of the mind.</a:t>
            </a:r>
            <a:endParaRPr i="1">
              <a:solidFill>
                <a:srgbClr val="FFFFFF"/>
              </a:solidFill>
            </a:endParaRPr>
          </a:p>
          <a:p>
            <a:pPr marL="1828800" lvl="0" indent="0" algn="l" rtl="0">
              <a:spcBef>
                <a:spcPts val="0"/>
              </a:spcBef>
              <a:spcAft>
                <a:spcPts val="0"/>
              </a:spcAft>
              <a:buNone/>
            </a:pPr>
            <a:r>
              <a:rPr lang="en">
                <a:solidFill>
                  <a:srgbClr val="FFFFFF"/>
                </a:solidFill>
              </a:rPr>
              <a:t>-Joan Miró</a:t>
            </a:r>
            <a:endParaRPr>
              <a:solidFill>
                <a:srgbClr val="FFFFFF"/>
              </a:solidFill>
            </a:endParaRPr>
          </a:p>
        </p:txBody>
      </p:sp>
      <p:pic>
        <p:nvPicPr>
          <p:cNvPr id="220" name="Google Shape;220;p36"/>
          <p:cNvPicPr preferRelativeResize="0"/>
          <p:nvPr/>
        </p:nvPicPr>
        <p:blipFill>
          <a:blip r:embed="rId3">
            <a:alphaModFix/>
          </a:blip>
          <a:stretch>
            <a:fillRect/>
          </a:stretch>
        </p:blipFill>
        <p:spPr>
          <a:xfrm>
            <a:off x="354373" y="535150"/>
            <a:ext cx="4896851" cy="3293900"/>
          </a:xfrm>
          <a:prstGeom prst="rect">
            <a:avLst/>
          </a:prstGeom>
          <a:noFill/>
          <a:ln>
            <a:noFill/>
          </a:ln>
        </p:spPr>
      </p:pic>
      <p:pic>
        <p:nvPicPr>
          <p:cNvPr id="221" name="Google Shape;221;p36"/>
          <p:cNvPicPr preferRelativeResize="0"/>
          <p:nvPr/>
        </p:nvPicPr>
        <p:blipFill>
          <a:blip r:embed="rId4">
            <a:alphaModFix/>
          </a:blip>
          <a:stretch>
            <a:fillRect/>
          </a:stretch>
        </p:blipFill>
        <p:spPr>
          <a:xfrm>
            <a:off x="5094999" y="1498750"/>
            <a:ext cx="3717526" cy="250061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Artists and visual cognition</a:t>
            </a:r>
            <a:endParaRPr/>
          </a:p>
        </p:txBody>
      </p:sp>
      <p:pic>
        <p:nvPicPr>
          <p:cNvPr id="227" name="Google Shape;227;p37"/>
          <p:cNvPicPr preferRelativeResize="0"/>
          <p:nvPr/>
        </p:nvPicPr>
        <p:blipFill rotWithShape="1">
          <a:blip r:embed="rId3">
            <a:alphaModFix/>
          </a:blip>
          <a:srcRect l="4412" r="4229"/>
          <a:stretch/>
        </p:blipFill>
        <p:spPr>
          <a:xfrm>
            <a:off x="446175" y="1283750"/>
            <a:ext cx="3901701" cy="3122925"/>
          </a:xfrm>
          <a:prstGeom prst="rect">
            <a:avLst/>
          </a:prstGeom>
          <a:noFill/>
          <a:ln>
            <a:noFill/>
          </a:ln>
        </p:spPr>
      </p:pic>
      <p:sp>
        <p:nvSpPr>
          <p:cNvPr id="228" name="Google Shape;228;p37"/>
          <p:cNvSpPr txBox="1"/>
          <p:nvPr/>
        </p:nvSpPr>
        <p:spPr>
          <a:xfrm>
            <a:off x="638725" y="4541425"/>
            <a:ext cx="3272100" cy="7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“Relativity” by M.C. Escher. 1953.</a:t>
            </a:r>
            <a:endParaRPr>
              <a:solidFill>
                <a:srgbClr val="FFFFFF"/>
              </a:solidFill>
            </a:endParaRPr>
          </a:p>
        </p:txBody>
      </p:sp>
      <p:pic>
        <p:nvPicPr>
          <p:cNvPr id="229" name="Google Shape;229;p37"/>
          <p:cNvPicPr preferRelativeResize="0"/>
          <p:nvPr/>
        </p:nvPicPr>
        <p:blipFill>
          <a:blip r:embed="rId4">
            <a:alphaModFix/>
          </a:blip>
          <a:stretch>
            <a:fillRect/>
          </a:stretch>
        </p:blipFill>
        <p:spPr>
          <a:xfrm>
            <a:off x="5157325" y="1204663"/>
            <a:ext cx="3151776" cy="2734176"/>
          </a:xfrm>
          <a:prstGeom prst="rect">
            <a:avLst/>
          </a:prstGeom>
          <a:noFill/>
          <a:ln>
            <a:noFill/>
          </a:ln>
        </p:spPr>
      </p:pic>
      <p:sp>
        <p:nvSpPr>
          <p:cNvPr id="230" name="Google Shape;230;p37"/>
          <p:cNvSpPr txBox="1"/>
          <p:nvPr/>
        </p:nvSpPr>
        <p:spPr>
          <a:xfrm>
            <a:off x="4896975" y="3965425"/>
            <a:ext cx="4247100" cy="7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FFFFFF"/>
                </a:solidFill>
              </a:rPr>
              <a:t>“Penrose triangle” by Oscar Reutersvärd. 1934.</a:t>
            </a:r>
            <a:endParaRPr>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4"/>
        <p:cNvGrpSpPr/>
        <p:nvPr/>
      </p:nvGrpSpPr>
      <p:grpSpPr>
        <a:xfrm>
          <a:off x="0" y="0"/>
          <a:ext cx="0" cy="0"/>
          <a:chOff x="0" y="0"/>
          <a:chExt cx="0" cy="0"/>
        </a:xfrm>
      </p:grpSpPr>
      <p:sp>
        <p:nvSpPr>
          <p:cNvPr id="235" name="Google Shape;235;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Local interpretations from junctions</a:t>
            </a:r>
            <a:endParaRPr>
              <a:solidFill>
                <a:srgbClr val="000000"/>
              </a:solidFill>
            </a:endParaRPr>
          </a:p>
        </p:txBody>
      </p:sp>
      <p:sp>
        <p:nvSpPr>
          <p:cNvPr id="236" name="Google Shape;236;p38"/>
          <p:cNvSpPr txBox="1">
            <a:spLocks noGrp="1"/>
          </p:cNvSpPr>
          <p:nvPr>
            <p:ph type="body" idx="1"/>
          </p:nvPr>
        </p:nvSpPr>
        <p:spPr>
          <a:xfrm>
            <a:off x="311700" y="1152475"/>
            <a:ext cx="35208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-Outside cubes give impression of line with ‘X’ joints.</a:t>
            </a:r>
            <a:endParaRPr>
              <a:solidFill>
                <a:srgbClr val="000000"/>
              </a:solidFill>
            </a:endParaRPr>
          </a:p>
          <a:p>
            <a:pPr marL="0" lvl="0" indent="0" algn="l" rtl="0">
              <a:spcBef>
                <a:spcPts val="1600"/>
              </a:spcBef>
              <a:spcAft>
                <a:spcPts val="1600"/>
              </a:spcAft>
              <a:buNone/>
            </a:pPr>
            <a:r>
              <a:rPr lang="en">
                <a:solidFill>
                  <a:srgbClr val="000000"/>
                </a:solidFill>
              </a:rPr>
              <a:t>-Middle cube gives impression of edge with ‘T’ joints.</a:t>
            </a:r>
            <a:endParaRPr>
              <a:solidFill>
                <a:srgbClr val="000000"/>
              </a:solidFill>
            </a:endParaRPr>
          </a:p>
        </p:txBody>
      </p:sp>
      <p:pic>
        <p:nvPicPr>
          <p:cNvPr id="237" name="Google Shape;237;p38"/>
          <p:cNvPicPr preferRelativeResize="0"/>
          <p:nvPr/>
        </p:nvPicPr>
        <p:blipFill/>
        <p:spPr>
          <a:xfrm>
            <a:off x="2587275" y="2505303"/>
            <a:ext cx="5882350" cy="2148850"/>
          </a:xfrm>
          <a:prstGeom prst="rect">
            <a:avLst/>
          </a:prstGeom>
          <a:noFill/>
          <a:ln>
            <a:noFill/>
          </a:ln>
        </p:spPr>
      </p:pic>
      <p:sp>
        <p:nvSpPr>
          <p:cNvPr id="238" name="Google Shape;238;p38"/>
          <p:cNvSpPr txBox="1"/>
          <p:nvPr/>
        </p:nvSpPr>
        <p:spPr>
          <a:xfrm>
            <a:off x="1619150" y="4717675"/>
            <a:ext cx="6454500" cy="7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Kennedy, J. M. (1974). A Psychology of Picture Perception.</a:t>
            </a:r>
            <a:endParaRPr/>
          </a:p>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2"/>
        <p:cNvGrpSpPr/>
        <p:nvPr/>
      </p:nvGrpSpPr>
      <p:grpSpPr>
        <a:xfrm>
          <a:off x="0" y="0"/>
          <a:ext cx="0" cy="0"/>
          <a:chOff x="0" y="0"/>
          <a:chExt cx="0" cy="0"/>
        </a:xfrm>
      </p:grpSpPr>
      <p:pic>
        <p:nvPicPr>
          <p:cNvPr id="243" name="Google Shape;243;p39"/>
          <p:cNvPicPr preferRelativeResize="0"/>
          <p:nvPr/>
        </p:nvPicPr>
        <p:blipFill>
          <a:blip r:embed="rId3">
            <a:alphaModFix/>
          </a:blip>
          <a:stretch>
            <a:fillRect/>
          </a:stretch>
        </p:blipFill>
        <p:spPr>
          <a:xfrm>
            <a:off x="1619138" y="169525"/>
            <a:ext cx="5905725" cy="4399350"/>
          </a:xfrm>
          <a:prstGeom prst="rect">
            <a:avLst/>
          </a:prstGeom>
          <a:noFill/>
          <a:ln>
            <a:noFill/>
          </a:ln>
        </p:spPr>
      </p:pic>
      <p:sp>
        <p:nvSpPr>
          <p:cNvPr id="244" name="Google Shape;244;p39"/>
          <p:cNvSpPr txBox="1"/>
          <p:nvPr/>
        </p:nvSpPr>
        <p:spPr>
          <a:xfrm>
            <a:off x="1619150" y="4717675"/>
            <a:ext cx="6454500" cy="7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Albert, M. K., and Hoffman, D. D. (1995). “Genericity in spatial vision,”</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8"/>
        <p:cNvGrpSpPr/>
        <p:nvPr/>
      </p:nvGrpSpPr>
      <p:grpSpPr>
        <a:xfrm>
          <a:off x="0" y="0"/>
          <a:ext cx="0" cy="0"/>
          <a:chOff x="0" y="0"/>
          <a:chExt cx="0" cy="0"/>
        </a:xfrm>
      </p:grpSpPr>
      <p:pic>
        <p:nvPicPr>
          <p:cNvPr id="249" name="Google Shape;249;p40"/>
          <p:cNvPicPr preferRelativeResize="0"/>
          <p:nvPr/>
        </p:nvPicPr>
        <p:blipFill>
          <a:blip r:embed="rId3">
            <a:alphaModFix/>
          </a:blip>
          <a:stretch>
            <a:fillRect/>
          </a:stretch>
        </p:blipFill>
        <p:spPr>
          <a:xfrm>
            <a:off x="1162050" y="751775"/>
            <a:ext cx="6819900" cy="3086100"/>
          </a:xfrm>
          <a:prstGeom prst="rect">
            <a:avLst/>
          </a:prstGeom>
          <a:noFill/>
          <a:ln>
            <a:noFill/>
          </a:ln>
        </p:spPr>
      </p:pic>
      <p:sp>
        <p:nvSpPr>
          <p:cNvPr id="250" name="Google Shape;250;p40"/>
          <p:cNvSpPr txBox="1"/>
          <p:nvPr/>
        </p:nvSpPr>
        <p:spPr>
          <a:xfrm>
            <a:off x="1619150" y="4717675"/>
            <a:ext cx="6454500" cy="7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Albert, M. K., and Hoffman, D. D. (1995). “Genericity in spatial vision,”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4"/>
        <p:cNvGrpSpPr/>
        <p:nvPr/>
      </p:nvGrpSpPr>
      <p:grpSpPr>
        <a:xfrm>
          <a:off x="0" y="0"/>
          <a:ext cx="0" cy="0"/>
          <a:chOff x="0" y="0"/>
          <a:chExt cx="0" cy="0"/>
        </a:xfrm>
      </p:grpSpPr>
      <p:sp>
        <p:nvSpPr>
          <p:cNvPr id="255" name="Google Shape;255;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333333"/>
                </a:solidFill>
              </a:rPr>
              <a:t>Gestalt Psychology</a:t>
            </a:r>
            <a:endParaRPr>
              <a:solidFill>
                <a:srgbClr val="333333"/>
              </a:solidFill>
            </a:endParaRPr>
          </a:p>
        </p:txBody>
      </p:sp>
      <p:pic>
        <p:nvPicPr>
          <p:cNvPr id="256" name="Google Shape;256;p41"/>
          <p:cNvPicPr preferRelativeResize="0"/>
          <p:nvPr/>
        </p:nvPicPr>
        <p:blipFill>
          <a:blip r:embed="rId3">
            <a:alphaModFix/>
          </a:blip>
          <a:stretch>
            <a:fillRect/>
          </a:stretch>
        </p:blipFill>
        <p:spPr>
          <a:xfrm>
            <a:off x="1362762" y="1240900"/>
            <a:ext cx="6418475" cy="3287874"/>
          </a:xfrm>
          <a:prstGeom prst="rect">
            <a:avLst/>
          </a:prstGeom>
          <a:noFill/>
          <a:ln>
            <a:noFill/>
          </a:ln>
        </p:spPr>
      </p:pic>
      <p:sp>
        <p:nvSpPr>
          <p:cNvPr id="257" name="Google Shape;257;p41"/>
          <p:cNvSpPr txBox="1"/>
          <p:nvPr/>
        </p:nvSpPr>
        <p:spPr>
          <a:xfrm>
            <a:off x="751900" y="4604975"/>
            <a:ext cx="7649700" cy="73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333333"/>
                </a:solidFill>
              </a:rPr>
              <a:t>Source: http://braungardt.trialectics.com/sciences/psychology/gestalt-psychology-2/</a:t>
            </a:r>
            <a:endParaRPr>
              <a:solidFill>
                <a:srgbClr val="333333"/>
              </a:solidFill>
            </a:endParaRPr>
          </a:p>
          <a:p>
            <a:pPr marL="0" lvl="0" indent="0" algn="ctr" rtl="0">
              <a:spcBef>
                <a:spcPts val="0"/>
              </a:spcBef>
              <a:spcAft>
                <a:spcPts val="0"/>
              </a:spcAft>
              <a:buNone/>
            </a:pPr>
            <a:endParaRPr>
              <a:solidFill>
                <a:srgbClr val="FFFFFF"/>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
        <p:cNvGrpSpPr/>
        <p:nvPr/>
      </p:nvGrpSpPr>
      <p:grpSpPr>
        <a:xfrm>
          <a:off x="0" y="0"/>
          <a:ext cx="0" cy="0"/>
          <a:chOff x="0" y="0"/>
          <a:chExt cx="0" cy="0"/>
        </a:xfrm>
      </p:grpSpPr>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1"/>
        <p:cNvGrpSpPr/>
        <p:nvPr/>
      </p:nvGrpSpPr>
      <p:grpSpPr>
        <a:xfrm>
          <a:off x="0" y="0"/>
          <a:ext cx="0" cy="0"/>
          <a:chOff x="0" y="0"/>
          <a:chExt cx="0" cy="0"/>
        </a:xfrm>
      </p:grpSpPr>
      <p:pic>
        <p:nvPicPr>
          <p:cNvPr id="262" name="Google Shape;262;p42"/>
          <p:cNvPicPr preferRelativeResize="0"/>
          <p:nvPr/>
        </p:nvPicPr>
        <p:blipFill>
          <a:blip r:embed="rId3">
            <a:alphaModFix/>
          </a:blip>
          <a:stretch>
            <a:fillRect/>
          </a:stretch>
        </p:blipFill>
        <p:spPr>
          <a:xfrm>
            <a:off x="1440200" y="1074957"/>
            <a:ext cx="6263600" cy="32505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pic>
        <p:nvPicPr>
          <p:cNvPr id="267" name="Google Shape;267;p43"/>
          <p:cNvPicPr preferRelativeResize="0"/>
          <p:nvPr/>
        </p:nvPicPr>
        <p:blipFill rotWithShape="1">
          <a:blip r:embed="rId3">
            <a:alphaModFix/>
          </a:blip>
          <a:srcRect l="6964" t="9457" r="7477" b="10593"/>
          <a:stretch/>
        </p:blipFill>
        <p:spPr>
          <a:xfrm>
            <a:off x="0" y="-1143000"/>
            <a:ext cx="9144000" cy="6290946"/>
          </a:xfrm>
          <a:prstGeom prst="rect">
            <a:avLst/>
          </a:prstGeom>
          <a:noFill/>
          <a:ln>
            <a:noFill/>
          </a:ln>
        </p:spPr>
      </p:pic>
      <p:sp>
        <p:nvSpPr>
          <p:cNvPr id="268" name="Google Shape;268;p43"/>
          <p:cNvSpPr txBox="1"/>
          <p:nvPr/>
        </p:nvSpPr>
        <p:spPr>
          <a:xfrm>
            <a:off x="1433550" y="4799275"/>
            <a:ext cx="6276900" cy="73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222222"/>
                </a:solidFill>
              </a:rPr>
              <a:t>“Four Indeterminate Lines” by Bernar Venet. 2014.</a:t>
            </a:r>
            <a:endParaRPr sz="1200">
              <a:solidFill>
                <a:srgbClr val="222222"/>
              </a:solidFill>
            </a:endParaRPr>
          </a:p>
          <a:p>
            <a:pPr marL="0" lvl="0" indent="0" algn="ctr" rtl="0">
              <a:spcBef>
                <a:spcPts val="0"/>
              </a:spcBef>
              <a:spcAft>
                <a:spcPts val="0"/>
              </a:spcAft>
              <a:buNone/>
            </a:pPr>
            <a:endParaRPr>
              <a:solidFill>
                <a:srgbClr val="FFFFFF"/>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pic>
        <p:nvPicPr>
          <p:cNvPr id="273" name="Google Shape;273;p44"/>
          <p:cNvPicPr preferRelativeResize="0"/>
          <p:nvPr/>
        </p:nvPicPr>
        <p:blipFill>
          <a:blip r:embed="rId3">
            <a:alphaModFix/>
          </a:blip>
          <a:stretch>
            <a:fillRect/>
          </a:stretch>
        </p:blipFill>
        <p:spPr>
          <a:xfrm>
            <a:off x="438150" y="152400"/>
            <a:ext cx="3580638" cy="4838700"/>
          </a:xfrm>
          <a:prstGeom prst="rect">
            <a:avLst/>
          </a:prstGeom>
          <a:noFill/>
          <a:ln>
            <a:noFill/>
          </a:ln>
        </p:spPr>
      </p:pic>
      <p:sp>
        <p:nvSpPr>
          <p:cNvPr id="274" name="Google Shape;274;p44"/>
          <p:cNvSpPr txBox="1"/>
          <p:nvPr/>
        </p:nvSpPr>
        <p:spPr>
          <a:xfrm>
            <a:off x="-1001425" y="4559225"/>
            <a:ext cx="6276900" cy="73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rPr>
              <a:t>“Line Involvements” by Anni Albers. 1964.</a:t>
            </a:r>
            <a:endParaRPr sz="1200">
              <a:solidFill>
                <a:srgbClr val="FFFFFF"/>
              </a:solidFill>
            </a:endParaRPr>
          </a:p>
          <a:p>
            <a:pPr marL="0" lvl="0" indent="0" algn="ctr" rtl="0">
              <a:spcBef>
                <a:spcPts val="0"/>
              </a:spcBef>
              <a:spcAft>
                <a:spcPts val="0"/>
              </a:spcAft>
              <a:buNone/>
            </a:pPr>
            <a:endParaRPr>
              <a:solidFill>
                <a:srgbClr val="FFFFFF"/>
              </a:solidFill>
            </a:endParaRPr>
          </a:p>
        </p:txBody>
      </p:sp>
      <p:sp>
        <p:nvSpPr>
          <p:cNvPr id="275" name="Google Shape;275;p44"/>
          <p:cNvSpPr txBox="1"/>
          <p:nvPr/>
        </p:nvSpPr>
        <p:spPr>
          <a:xfrm>
            <a:off x="4446275" y="1543050"/>
            <a:ext cx="4251900" cy="142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i="1">
                <a:solidFill>
                  <a:srgbClr val="FFFFFF"/>
                </a:solidFill>
              </a:rPr>
              <a:t>“the fascination of the maze… must surely rest on the difficulty of knowing at a single glance whether it is open or closed.”</a:t>
            </a:r>
            <a:endParaRPr i="1">
              <a:solidFill>
                <a:srgbClr val="FFFFFF"/>
              </a:solidFill>
            </a:endParaRPr>
          </a:p>
          <a:p>
            <a:pPr marL="0" lvl="0" indent="0" algn="l" rtl="0">
              <a:spcBef>
                <a:spcPts val="0"/>
              </a:spcBef>
              <a:spcAft>
                <a:spcPts val="0"/>
              </a:spcAft>
              <a:buNone/>
            </a:pPr>
            <a:endParaRPr i="1">
              <a:solidFill>
                <a:srgbClr val="FFFFFF"/>
              </a:solidFill>
            </a:endParaRPr>
          </a:p>
          <a:p>
            <a:pPr marL="0" lvl="0" indent="0" algn="l" rtl="0">
              <a:spcBef>
                <a:spcPts val="0"/>
              </a:spcBef>
              <a:spcAft>
                <a:spcPts val="0"/>
              </a:spcAft>
              <a:buNone/>
            </a:pPr>
            <a:r>
              <a:rPr lang="en">
                <a:solidFill>
                  <a:srgbClr val="FFFFFF"/>
                </a:solidFill>
              </a:rPr>
              <a:t>Harold Cohen</a:t>
            </a:r>
            <a:endParaRPr>
              <a:solidFill>
                <a:srgbClr val="FFFFF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280" name="Google Shape;280;p45"/>
          <p:cNvPicPr preferRelativeResize="0"/>
          <p:nvPr/>
        </p:nvPicPr>
        <p:blipFill rotWithShape="1">
          <a:blip r:embed="rId3">
            <a:alphaModFix/>
          </a:blip>
          <a:srcRect l="18072" t="19832" r="29328" b="6713"/>
          <a:stretch/>
        </p:blipFill>
        <p:spPr>
          <a:xfrm>
            <a:off x="438175" y="461025"/>
            <a:ext cx="2948925" cy="2708900"/>
          </a:xfrm>
          <a:prstGeom prst="rect">
            <a:avLst/>
          </a:prstGeom>
          <a:noFill/>
          <a:ln>
            <a:noFill/>
          </a:ln>
        </p:spPr>
      </p:pic>
      <p:pic>
        <p:nvPicPr>
          <p:cNvPr id="281" name="Google Shape;281;p45"/>
          <p:cNvPicPr preferRelativeResize="0"/>
          <p:nvPr/>
        </p:nvPicPr>
        <p:blipFill rotWithShape="1">
          <a:blip r:embed="rId4">
            <a:alphaModFix/>
          </a:blip>
          <a:srcRect l="19931" t="11153" r="8578" b="14292"/>
          <a:stretch/>
        </p:blipFill>
        <p:spPr>
          <a:xfrm>
            <a:off x="3581400" y="461025"/>
            <a:ext cx="5006324" cy="4101549"/>
          </a:xfrm>
          <a:prstGeom prst="rect">
            <a:avLst/>
          </a:prstGeom>
          <a:noFill/>
          <a:ln>
            <a:noFill/>
          </a:ln>
        </p:spPr>
      </p:pic>
      <p:sp>
        <p:nvSpPr>
          <p:cNvPr id="282" name="Google Shape;282;p45"/>
          <p:cNvSpPr txBox="1"/>
          <p:nvPr/>
        </p:nvSpPr>
        <p:spPr>
          <a:xfrm>
            <a:off x="1433550" y="4799275"/>
            <a:ext cx="6276900" cy="73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FFFFFF"/>
                </a:solidFill>
              </a:rPr>
              <a:t>AARON. Harold Cohen. 1973-2016.</a:t>
            </a:r>
            <a:endParaRPr sz="1200">
              <a:solidFill>
                <a:srgbClr val="FFFFFF"/>
              </a:solidFill>
            </a:endParaRPr>
          </a:p>
          <a:p>
            <a:pPr marL="0" lvl="0" indent="0" algn="ctr" rtl="0">
              <a:spcBef>
                <a:spcPts val="0"/>
              </a:spcBef>
              <a:spcAft>
                <a:spcPts val="0"/>
              </a:spcAft>
              <a:buNone/>
            </a:pPr>
            <a:endParaRPr>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86"/>
        <p:cNvGrpSpPr/>
        <p:nvPr/>
      </p:nvGrpSpPr>
      <p:grpSpPr>
        <a:xfrm>
          <a:off x="0" y="0"/>
          <a:ext cx="0" cy="0"/>
          <a:chOff x="0" y="0"/>
          <a:chExt cx="0" cy="0"/>
        </a:xfrm>
      </p:grpSpPr>
      <p:sp>
        <p:nvSpPr>
          <p:cNvPr id="287" name="Google Shape;287;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222222"/>
                </a:solidFill>
              </a:rPr>
              <a:t>Familiar Prototypes</a:t>
            </a:r>
            <a:endParaRPr>
              <a:solidFill>
                <a:srgbClr val="222222"/>
              </a:solidFill>
            </a:endParaRPr>
          </a:p>
        </p:txBody>
      </p:sp>
      <p:pic>
        <p:nvPicPr>
          <p:cNvPr id="288" name="Google Shape;288;p46"/>
          <p:cNvPicPr preferRelativeResize="0"/>
          <p:nvPr/>
        </p:nvPicPr>
        <p:blipFill>
          <a:blip r:embed="rId3">
            <a:alphaModFix/>
          </a:blip>
          <a:stretch>
            <a:fillRect/>
          </a:stretch>
        </p:blipFill>
        <p:spPr>
          <a:xfrm>
            <a:off x="1953475" y="1548050"/>
            <a:ext cx="5237050" cy="25864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2"/>
        <p:cNvGrpSpPr/>
        <p:nvPr/>
      </p:nvGrpSpPr>
      <p:grpSpPr>
        <a:xfrm>
          <a:off x="0" y="0"/>
          <a:ext cx="0" cy="0"/>
          <a:chOff x="0" y="0"/>
          <a:chExt cx="0" cy="0"/>
        </a:xfrm>
      </p:grpSpPr>
      <p:sp>
        <p:nvSpPr>
          <p:cNvPr id="293" name="Google Shape;293;p47"/>
          <p:cNvSpPr txBox="1"/>
          <p:nvPr/>
        </p:nvSpPr>
        <p:spPr>
          <a:xfrm>
            <a:off x="2736900" y="4526900"/>
            <a:ext cx="3670200" cy="7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Klee, Paul. Pedagogical Sketchbook. 1925.</a:t>
            </a:r>
            <a:endParaRPr/>
          </a:p>
        </p:txBody>
      </p:sp>
      <p:pic>
        <p:nvPicPr>
          <p:cNvPr id="294" name="Google Shape;294;p47"/>
          <p:cNvPicPr preferRelativeResize="0"/>
          <p:nvPr/>
        </p:nvPicPr>
        <p:blipFill rotWithShape="1">
          <a:blip r:embed="rId3">
            <a:alphaModFix/>
          </a:blip>
          <a:srcRect b="38987"/>
          <a:stretch/>
        </p:blipFill>
        <p:spPr>
          <a:xfrm>
            <a:off x="596850" y="968100"/>
            <a:ext cx="8547151" cy="28132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98"/>
        <p:cNvGrpSpPr/>
        <p:nvPr/>
      </p:nvGrpSpPr>
      <p:grpSpPr>
        <a:xfrm>
          <a:off x="0" y="0"/>
          <a:ext cx="0" cy="0"/>
          <a:chOff x="0" y="0"/>
          <a:chExt cx="0" cy="0"/>
        </a:xfrm>
      </p:grpSpPr>
      <p:sp>
        <p:nvSpPr>
          <p:cNvPr id="299" name="Google Shape;299;p48"/>
          <p:cNvSpPr txBox="1">
            <a:spLocks noGrp="1"/>
          </p:cNvSpPr>
          <p:nvPr>
            <p:ph type="body" idx="1"/>
          </p:nvPr>
        </p:nvSpPr>
        <p:spPr>
          <a:xfrm>
            <a:off x="311700" y="923875"/>
            <a:ext cx="4968900" cy="3416400"/>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en" i="1">
                <a:solidFill>
                  <a:srgbClr val="222222"/>
                </a:solidFill>
              </a:rPr>
              <a:t>“Indeed it is very far from accurate to say that we see with our eyes.  The eye is blind but for the idea behind the eye. It is the idea behind the eye that makes it different from a photographic plate-- that pricks out some parts with emphasis and censors other parts.  We see with the idea, and only through the eye.”</a:t>
            </a:r>
            <a:endParaRPr i="1">
              <a:solidFill>
                <a:srgbClr val="222222"/>
              </a:solidFill>
            </a:endParaRPr>
          </a:p>
          <a:p>
            <a:pPr marL="0" lvl="0" indent="0" algn="l" rtl="0">
              <a:spcBef>
                <a:spcPts val="1600"/>
              </a:spcBef>
              <a:spcAft>
                <a:spcPts val="0"/>
              </a:spcAft>
              <a:buNone/>
            </a:pPr>
            <a:r>
              <a:rPr lang="en">
                <a:solidFill>
                  <a:srgbClr val="222222"/>
                </a:solidFill>
              </a:rPr>
              <a:t>George Bridgman, 1920</a:t>
            </a:r>
            <a:endParaRPr>
              <a:solidFill>
                <a:srgbClr val="222222"/>
              </a:solidFill>
            </a:endParaRPr>
          </a:p>
          <a:p>
            <a:pPr marL="0" lvl="0" indent="0" algn="l" rtl="0">
              <a:spcBef>
                <a:spcPts val="1600"/>
              </a:spcBef>
              <a:spcAft>
                <a:spcPts val="1600"/>
              </a:spcAft>
              <a:buNone/>
            </a:pPr>
            <a:endParaRPr/>
          </a:p>
        </p:txBody>
      </p:sp>
      <p:pic>
        <p:nvPicPr>
          <p:cNvPr id="300" name="Google Shape;300;p48"/>
          <p:cNvPicPr preferRelativeResize="0"/>
          <p:nvPr/>
        </p:nvPicPr>
        <p:blipFill rotWithShape="1">
          <a:blip r:embed="rId3">
            <a:alphaModFix/>
          </a:blip>
          <a:srcRect b="13554"/>
          <a:stretch/>
        </p:blipFill>
        <p:spPr>
          <a:xfrm>
            <a:off x="5581575" y="411475"/>
            <a:ext cx="3402399" cy="44462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6" name="Google Shape;306;p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307" name="Google Shape;307;p49"/>
          <p:cNvPicPr preferRelativeResize="0"/>
          <p:nvPr/>
        </p:nvPicPr>
        <p:blipFill>
          <a:blip r:embed="rId3">
            <a:alphaModFix/>
          </a:blip>
          <a:stretch>
            <a:fillRect/>
          </a:stretch>
        </p:blipFill>
        <p:spPr>
          <a:xfrm>
            <a:off x="0" y="0"/>
            <a:ext cx="9144001" cy="596866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11"/>
        <p:cNvGrpSpPr/>
        <p:nvPr/>
      </p:nvGrpSpPr>
      <p:grpSpPr>
        <a:xfrm>
          <a:off x="0" y="0"/>
          <a:ext cx="0" cy="0"/>
          <a:chOff x="0" y="0"/>
          <a:chExt cx="0" cy="0"/>
        </a:xfrm>
      </p:grpSpPr>
      <p:sp>
        <p:nvSpPr>
          <p:cNvPr id="312" name="Google Shape;312;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rgbClr val="222222"/>
                </a:solidFill>
              </a:rPr>
              <a:t>What do line drawings reveal about the visual brain?</a:t>
            </a:r>
            <a:endParaRPr sz="2400">
              <a:solidFill>
                <a:srgbClr val="222222"/>
              </a:solidFill>
            </a:endParaRPr>
          </a:p>
        </p:txBody>
      </p:sp>
      <p:sp>
        <p:nvSpPr>
          <p:cNvPr id="313" name="Google Shape;313;p5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222222"/>
              </a:solidFill>
            </a:endParaRPr>
          </a:p>
          <a:p>
            <a:pPr marL="0" lvl="0" indent="0" algn="l" rtl="0">
              <a:spcBef>
                <a:spcPts val="1600"/>
              </a:spcBef>
              <a:spcAft>
                <a:spcPts val="1600"/>
              </a:spcAft>
              <a:buNone/>
            </a:pPr>
            <a:r>
              <a:rPr lang="en">
                <a:solidFill>
                  <a:srgbClr val="222222"/>
                </a:solidFill>
              </a:rPr>
              <a:t>...They tell us about our internal representation of images.</a:t>
            </a:r>
            <a:endParaRPr>
              <a:solidFill>
                <a:srgbClr val="222222"/>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Works Cited</a:t>
            </a:r>
            <a:endParaRPr/>
          </a:p>
        </p:txBody>
      </p:sp>
      <p:sp>
        <p:nvSpPr>
          <p:cNvPr id="319" name="Google Shape;319;p51"/>
          <p:cNvSpPr txBox="1">
            <a:spLocks noGrp="1"/>
          </p:cNvSpPr>
          <p:nvPr>
            <p:ph type="body" idx="1"/>
          </p:nvPr>
        </p:nvSpPr>
        <p:spPr>
          <a:xfrm>
            <a:off x="4910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000">
                <a:solidFill>
                  <a:srgbClr val="FFFFFF"/>
                </a:solidFill>
              </a:rPr>
              <a:t>Albert, M. K., and Hoffman, D. D. (1995). “Genericity in spatial vision,” in Geometric Representations of Perceptual Phenomena: Papers in Honor of Tarow Indow on His 70th Birthday, eds D. Hoffman, R. D. Luce, M. D’Zmura, G. Iverson, and A. K. Romney (New York: Lawrence Erlbaum), 95–112.</a:t>
            </a:r>
            <a:endParaRPr sz="1000">
              <a:solidFill>
                <a:srgbClr val="FFFFFF"/>
              </a:solidFill>
            </a:endParaRPr>
          </a:p>
          <a:p>
            <a:pPr marL="0" lvl="0" indent="0" algn="l" rtl="0">
              <a:spcBef>
                <a:spcPts val="1000"/>
              </a:spcBef>
              <a:spcAft>
                <a:spcPts val="0"/>
              </a:spcAft>
              <a:buNone/>
            </a:pPr>
            <a:r>
              <a:rPr lang="en" sz="1000">
                <a:solidFill>
                  <a:srgbClr val="FFFFFF"/>
                </a:solidFill>
              </a:rPr>
              <a:t>Biederman, I., and Ju, G. (1988). Surface versus edge-based determinants of visual recognition. Cogn. Psychol. 20, 38–64.</a:t>
            </a:r>
            <a:endParaRPr sz="1000">
              <a:solidFill>
                <a:srgbClr val="FFFFFF"/>
              </a:solidFill>
            </a:endParaRPr>
          </a:p>
          <a:p>
            <a:pPr marL="0" lvl="0" indent="0" algn="l" rtl="0">
              <a:spcBef>
                <a:spcPts val="1000"/>
              </a:spcBef>
              <a:spcAft>
                <a:spcPts val="0"/>
              </a:spcAft>
              <a:buNone/>
            </a:pPr>
            <a:r>
              <a:rPr lang="en" sz="1000">
                <a:solidFill>
                  <a:srgbClr val="FFFFFF"/>
                </a:solidFill>
              </a:rPr>
              <a:t>Hubel, D. H., and Wiesel, T. N. (1968). Receptive Fields and functional architecture of monkey striate cortex. J. Neurosci. 195, 215–243.</a:t>
            </a:r>
            <a:endParaRPr sz="1000">
              <a:solidFill>
                <a:srgbClr val="FFFFFF"/>
              </a:solidFill>
            </a:endParaRPr>
          </a:p>
          <a:p>
            <a:pPr marL="0" lvl="0" indent="0" algn="l" rtl="0">
              <a:spcBef>
                <a:spcPts val="1000"/>
              </a:spcBef>
              <a:spcAft>
                <a:spcPts val="0"/>
              </a:spcAft>
              <a:buNone/>
            </a:pPr>
            <a:r>
              <a:rPr lang="en" sz="1000">
                <a:solidFill>
                  <a:srgbClr val="FFFFFF"/>
                </a:solidFill>
              </a:rPr>
              <a:t>Kennedy, J. M. (1974). A Psychology of Picture Perception. San Francisco: Jossey-Bass.</a:t>
            </a:r>
            <a:endParaRPr sz="1000">
              <a:solidFill>
                <a:srgbClr val="FFFFFF"/>
              </a:solidFill>
            </a:endParaRPr>
          </a:p>
          <a:p>
            <a:pPr marL="0" lvl="0" indent="0" algn="l" rtl="0">
              <a:spcBef>
                <a:spcPts val="1000"/>
              </a:spcBef>
              <a:spcAft>
                <a:spcPts val="0"/>
              </a:spcAft>
              <a:buNone/>
            </a:pPr>
            <a:r>
              <a:rPr lang="en" sz="1000">
                <a:solidFill>
                  <a:srgbClr val="FFFFFF"/>
                </a:solidFill>
              </a:rPr>
              <a:t>Kennedy, J. M., and Ross, A. S. (1975). Outline picture perception by the Songe of Papua. Perception 4, 391–406.</a:t>
            </a:r>
            <a:endParaRPr sz="1000">
              <a:solidFill>
                <a:srgbClr val="FFFFFF"/>
              </a:solidFill>
            </a:endParaRPr>
          </a:p>
          <a:p>
            <a:pPr marL="0" lvl="0" indent="0" algn="l" rtl="0">
              <a:spcBef>
                <a:spcPts val="1000"/>
              </a:spcBef>
              <a:spcAft>
                <a:spcPts val="0"/>
              </a:spcAft>
              <a:buNone/>
            </a:pPr>
            <a:r>
              <a:rPr lang="en" sz="1000">
                <a:solidFill>
                  <a:srgbClr val="FFFFFF"/>
                </a:solidFill>
              </a:rPr>
              <a:t>Sayim B and Cavanagh P (2011) What line drawings reveal about the visual brain. Front. Hum. Neurosci. 5:118. doi: 10.3389/fnhum.2011.00118</a:t>
            </a:r>
            <a:endParaRPr sz="1000">
              <a:solidFill>
                <a:srgbClr val="FFFFFF"/>
              </a:solidFill>
            </a:endParaRPr>
          </a:p>
          <a:p>
            <a:pPr marL="0" lvl="0" indent="0" algn="l" rtl="0">
              <a:spcBef>
                <a:spcPts val="1000"/>
              </a:spcBef>
              <a:spcAft>
                <a:spcPts val="0"/>
              </a:spcAft>
              <a:buNone/>
            </a:pPr>
            <a:r>
              <a:rPr lang="en" sz="1000">
                <a:solidFill>
                  <a:srgbClr val="FFFFFF"/>
                </a:solidFill>
              </a:rPr>
              <a:t>Tanaka, M. (2007). Recognition of pictorial representations by chimpanzees (Pan troglodytes). Anim. Cogn. 10, 169–179.</a:t>
            </a:r>
            <a:endParaRPr sz="1000">
              <a:solidFill>
                <a:srgbClr val="FFFFFF"/>
              </a:solidFill>
            </a:endParaRPr>
          </a:p>
          <a:p>
            <a:pPr marL="0" lvl="0" indent="0" algn="l" rtl="0">
              <a:spcBef>
                <a:spcPts val="1000"/>
              </a:spcBef>
              <a:spcAft>
                <a:spcPts val="0"/>
              </a:spcAft>
              <a:buNone/>
            </a:pPr>
            <a:r>
              <a:rPr lang="en" sz="1000">
                <a:solidFill>
                  <a:srgbClr val="FFFFFF"/>
                </a:solidFill>
              </a:rPr>
              <a:t>Yonas, A., and Arterberry, M. E. (1994). Infants perceive spatial structure specified by line junctions. Perception 23, 1427–1435.</a:t>
            </a:r>
            <a:endParaRPr sz="1000">
              <a:solidFill>
                <a:srgbClr val="FFFFFF"/>
              </a:solidFill>
            </a:endParaRPr>
          </a:p>
          <a:p>
            <a:pPr marL="0" lvl="0" indent="0" algn="l" rtl="0">
              <a:spcBef>
                <a:spcPts val="1000"/>
              </a:spcBef>
              <a:spcAft>
                <a:spcPts val="0"/>
              </a:spcAft>
              <a:buNone/>
            </a:pPr>
            <a:r>
              <a:rPr lang="en" sz="1000">
                <a:solidFill>
                  <a:srgbClr val="FFFFFF"/>
                </a:solidFill>
              </a:rPr>
              <a:t>Yu, Q., Yang, Y., Liu, F. et al. ‘Sketch-a-Net: A Deep Neural Network that Beats Humans.” Int J Comput Vis (2017) 122: 411. https://doi.org/10.1007/s11263-016-0932-3</a:t>
            </a:r>
            <a:endParaRPr sz="1000">
              <a:solidFill>
                <a:srgbClr val="FFFFFF"/>
              </a:solidFill>
            </a:endParaRPr>
          </a:p>
          <a:p>
            <a:pPr marL="0" lvl="0" indent="0" algn="l" rtl="0">
              <a:spcBef>
                <a:spcPts val="1000"/>
              </a:spcBef>
              <a:spcAft>
                <a:spcPts val="1000"/>
              </a:spcAft>
              <a:buNone/>
            </a:pPr>
            <a:r>
              <a:rPr lang="en" sz="1000">
                <a:solidFill>
                  <a:srgbClr val="FFFFFF"/>
                </a:solidFill>
              </a:rPr>
              <a:t>Zorich, Zach. (2016). “New Dates for the Oldest Cave Paintings.” Archeology.</a:t>
            </a:r>
            <a:endParaRPr sz="1000">
              <a:solidFill>
                <a:srgbClr val="FFFFFF"/>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pic>
        <p:nvPicPr>
          <p:cNvPr id="72" name="Google Shape;72;p16"/>
          <p:cNvPicPr preferRelativeResize="0"/>
          <p:nvPr/>
        </p:nvPicPr>
        <p:blipFill rotWithShape="1">
          <a:blip r:embed="rId3">
            <a:alphaModFix/>
          </a:blip>
          <a:srcRect l="1249" t="4045" r="2605" b="2740"/>
          <a:stretch/>
        </p:blipFill>
        <p:spPr>
          <a:xfrm>
            <a:off x="-8" y="-480042"/>
            <a:ext cx="9144000" cy="5880772"/>
          </a:xfrm>
          <a:prstGeom prst="rect">
            <a:avLst/>
          </a:prstGeom>
          <a:noFill/>
          <a:ln>
            <a:noFill/>
          </a:ln>
        </p:spPr>
      </p:pic>
      <p:sp>
        <p:nvSpPr>
          <p:cNvPr id="73" name="Google Shape;73;p16"/>
          <p:cNvSpPr txBox="1"/>
          <p:nvPr/>
        </p:nvSpPr>
        <p:spPr>
          <a:xfrm>
            <a:off x="1433538" y="4985975"/>
            <a:ext cx="6276900" cy="73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222222"/>
                </a:solidFill>
              </a:rPr>
              <a:t>“Flower-Viewing Scene” by Hishikawa Moronobu. Ca. 1685.</a:t>
            </a:r>
            <a:endParaRPr sz="1200">
              <a:solidFill>
                <a:srgbClr val="222222"/>
              </a:solidFill>
            </a:endParaRPr>
          </a:p>
          <a:p>
            <a:pPr marL="0" lvl="0" indent="0" algn="ctr" rtl="0">
              <a:spcBef>
                <a:spcPts val="0"/>
              </a:spcBef>
              <a:spcAft>
                <a:spcPts val="0"/>
              </a:spcAft>
              <a:buNone/>
            </a:pPr>
            <a:endParaRPr>
              <a:solidFill>
                <a:srgbClr val="FFFFFF"/>
              </a:solidFill>
            </a:endParaRPr>
          </a:p>
        </p:txBody>
      </p:sp>
      <p:sp>
        <p:nvSpPr>
          <p:cNvPr id="74" name="Google Shape;74;p16"/>
          <p:cNvSpPr/>
          <p:nvPr/>
        </p:nvSpPr>
        <p:spPr>
          <a:xfrm>
            <a:off x="742800" y="199875"/>
            <a:ext cx="7715400" cy="571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6"/>
          <p:cNvSpPr txBox="1"/>
          <p:nvPr/>
        </p:nvSpPr>
        <p:spPr>
          <a:xfrm>
            <a:off x="819000" y="199875"/>
            <a:ext cx="7658400" cy="732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2400">
                <a:solidFill>
                  <a:srgbClr val="222222"/>
                </a:solidFill>
                <a:highlight>
                  <a:srgbClr val="FFFFFF"/>
                </a:highlight>
              </a:rPr>
              <a:t>Why does the visual system understand line drawings?</a:t>
            </a:r>
            <a:endParaRPr sz="2400">
              <a:solidFill>
                <a:srgbClr val="222222"/>
              </a:solidFill>
              <a:highlight>
                <a:srgbClr val="FFFFFF"/>
              </a:highlight>
            </a:endParaRPr>
          </a:p>
          <a:p>
            <a:pPr marL="0" lvl="0" indent="0" algn="ctr" rtl="0">
              <a:spcBef>
                <a:spcPts val="160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9"/>
        <p:cNvGrpSpPr/>
        <p:nvPr/>
      </p:nvGrpSpPr>
      <p:grpSpPr>
        <a:xfrm>
          <a:off x="0" y="0"/>
          <a:ext cx="0" cy="0"/>
          <a:chOff x="0" y="0"/>
          <a:chExt cx="0" cy="0"/>
        </a:xfrm>
      </p:grpSpPr>
      <p:sp>
        <p:nvSpPr>
          <p:cNvPr id="80" name="Google Shape;8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222222"/>
                </a:solidFill>
              </a:rPr>
              <a:t>Line Drawings vs. Color Photos</a:t>
            </a:r>
            <a:endParaRPr>
              <a:solidFill>
                <a:srgbClr val="222222"/>
              </a:solidFill>
            </a:endParaRPr>
          </a:p>
        </p:txBody>
      </p:sp>
      <p:sp>
        <p:nvSpPr>
          <p:cNvPr id="81" name="Google Shape;81;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333333"/>
                </a:solidFill>
              </a:rPr>
              <a:t>Mean reaction times and error rates are identical for object recognition</a:t>
            </a:r>
            <a:endParaRPr>
              <a:solidFill>
                <a:srgbClr val="333333"/>
              </a:solidFill>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a:p>
          <a:p>
            <a:pPr marL="0" lvl="0" indent="0" algn="l" rtl="0">
              <a:spcBef>
                <a:spcPts val="1600"/>
              </a:spcBef>
              <a:spcAft>
                <a:spcPts val="0"/>
              </a:spcAft>
              <a:buNone/>
            </a:pPr>
            <a:endParaRPr sz="1200"/>
          </a:p>
          <a:p>
            <a:pPr marL="0" lvl="0" indent="0" algn="l" rtl="0">
              <a:spcBef>
                <a:spcPts val="1600"/>
              </a:spcBef>
              <a:spcAft>
                <a:spcPts val="1600"/>
              </a:spcAft>
              <a:buNone/>
            </a:pPr>
            <a:r>
              <a:rPr lang="en" sz="1200">
                <a:solidFill>
                  <a:srgbClr val="333333"/>
                </a:solidFill>
              </a:rPr>
              <a:t>Biederman, I., and Ju, G. (1988). Surface versus edge-based determinants of visual recognition. Cogn. Psychol. 20, 38–64.</a:t>
            </a:r>
            <a:endParaRPr sz="1200">
              <a:solidFill>
                <a:srgbClr val="333333"/>
              </a:solidFill>
            </a:endParaRPr>
          </a:p>
        </p:txBody>
      </p:sp>
      <p:pic>
        <p:nvPicPr>
          <p:cNvPr id="82" name="Google Shape;82;p17"/>
          <p:cNvPicPr preferRelativeResize="0"/>
          <p:nvPr/>
        </p:nvPicPr>
        <p:blipFill>
          <a:blip r:embed="rId3">
            <a:alphaModFix/>
          </a:blip>
          <a:stretch>
            <a:fillRect/>
          </a:stretch>
        </p:blipFill>
        <p:spPr>
          <a:xfrm>
            <a:off x="5671618" y="1864000"/>
            <a:ext cx="1259882" cy="2372925"/>
          </a:xfrm>
          <a:prstGeom prst="rect">
            <a:avLst/>
          </a:prstGeom>
          <a:noFill/>
          <a:ln>
            <a:noFill/>
          </a:ln>
        </p:spPr>
      </p:pic>
      <p:pic>
        <p:nvPicPr>
          <p:cNvPr id="83" name="Google Shape;83;p17"/>
          <p:cNvPicPr preferRelativeResize="0"/>
          <p:nvPr/>
        </p:nvPicPr>
        <p:blipFill>
          <a:blip r:embed="rId4">
            <a:alphaModFix/>
          </a:blip>
          <a:stretch>
            <a:fillRect/>
          </a:stretch>
        </p:blipFill>
        <p:spPr>
          <a:xfrm>
            <a:off x="1045000" y="1864000"/>
            <a:ext cx="3927050" cy="2372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7"/>
        <p:cNvGrpSpPr/>
        <p:nvPr/>
      </p:nvGrpSpPr>
      <p:grpSpPr>
        <a:xfrm>
          <a:off x="0" y="0"/>
          <a:ext cx="0" cy="0"/>
          <a:chOff x="0" y="0"/>
          <a:chExt cx="0" cy="0"/>
        </a:xfrm>
      </p:grpSpPr>
      <p:sp>
        <p:nvSpPr>
          <p:cNvPr id="88" name="Google Shape;88;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222222"/>
                </a:solidFill>
              </a:rPr>
              <a:t>Retina tuned to contours</a:t>
            </a:r>
            <a:endParaRPr>
              <a:solidFill>
                <a:srgbClr val="222222"/>
              </a:solidFill>
            </a:endParaRPr>
          </a:p>
        </p:txBody>
      </p:sp>
      <p:sp>
        <p:nvSpPr>
          <p:cNvPr id="89" name="Google Shape;89;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90" name="Google Shape;90;p18"/>
          <p:cNvPicPr preferRelativeResize="0"/>
          <p:nvPr/>
        </p:nvPicPr>
        <p:blipFill rotWithShape="1">
          <a:blip r:embed="rId3">
            <a:alphaModFix/>
          </a:blip>
          <a:srcRect t="13711"/>
          <a:stretch/>
        </p:blipFill>
        <p:spPr>
          <a:xfrm>
            <a:off x="311700" y="1214625"/>
            <a:ext cx="5538100" cy="3292100"/>
          </a:xfrm>
          <a:prstGeom prst="rect">
            <a:avLst/>
          </a:prstGeom>
          <a:noFill/>
          <a:ln>
            <a:noFill/>
          </a:ln>
        </p:spPr>
      </p:pic>
      <p:pic>
        <p:nvPicPr>
          <p:cNvPr id="91" name="Google Shape;91;p18"/>
          <p:cNvPicPr preferRelativeResize="0"/>
          <p:nvPr/>
        </p:nvPicPr>
        <p:blipFill>
          <a:blip r:embed="rId4">
            <a:alphaModFix/>
          </a:blip>
          <a:stretch>
            <a:fillRect/>
          </a:stretch>
        </p:blipFill>
        <p:spPr>
          <a:xfrm>
            <a:off x="6031575" y="931850"/>
            <a:ext cx="2571750" cy="3857625"/>
          </a:xfrm>
          <a:prstGeom prst="rect">
            <a:avLst/>
          </a:prstGeom>
          <a:noFill/>
          <a:ln>
            <a:noFill/>
          </a:ln>
        </p:spPr>
      </p:pic>
      <p:sp>
        <p:nvSpPr>
          <p:cNvPr id="92" name="Google Shape;92;p18"/>
          <p:cNvSpPr txBox="1"/>
          <p:nvPr/>
        </p:nvSpPr>
        <p:spPr>
          <a:xfrm>
            <a:off x="-194300" y="4703625"/>
            <a:ext cx="9578400" cy="753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t>Hubel, D. H., and Wiesel, T. N. (1968). Receptive Fields and functional architecture of monkey striate cortex. </a:t>
            </a:r>
            <a:endParaRPr sz="1200"/>
          </a:p>
          <a:p>
            <a:pPr marL="0" lvl="0" indent="0" algn="ctr" rtl="0">
              <a:spcBef>
                <a:spcPts val="0"/>
              </a:spcBef>
              <a:spcAft>
                <a:spcPts val="0"/>
              </a:spcAft>
              <a:buNone/>
            </a:pPr>
            <a:endParaRPr sz="1200"/>
          </a:p>
          <a:p>
            <a:pPr marL="0" lvl="0" indent="0" algn="ctr" rtl="0">
              <a:spcBef>
                <a:spcPts val="0"/>
              </a:spcBef>
              <a:spcAft>
                <a:spcPts val="0"/>
              </a:spcAft>
              <a:buNone/>
            </a:pP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6"/>
        <p:cNvGrpSpPr/>
        <p:nvPr/>
      </p:nvGrpSpPr>
      <p:grpSpPr>
        <a:xfrm>
          <a:off x="0" y="0"/>
          <a:ext cx="0" cy="0"/>
          <a:chOff x="0" y="0"/>
          <a:chExt cx="0" cy="0"/>
        </a:xfrm>
      </p:grpSpPr>
      <p:sp>
        <p:nvSpPr>
          <p:cNvPr id="97" name="Google Shape;97;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222222"/>
                </a:solidFill>
              </a:rPr>
              <a:t>Lines vs Edges</a:t>
            </a:r>
            <a:endParaRPr>
              <a:solidFill>
                <a:srgbClr val="222222"/>
              </a:solidFill>
            </a:endParaRPr>
          </a:p>
        </p:txBody>
      </p:sp>
      <p:pic>
        <p:nvPicPr>
          <p:cNvPr id="98" name="Google Shape;98;p19"/>
          <p:cNvPicPr preferRelativeResize="0"/>
          <p:nvPr/>
        </p:nvPicPr>
        <p:blipFill>
          <a:blip r:embed="rId3">
            <a:alphaModFix/>
          </a:blip>
          <a:stretch>
            <a:fillRect/>
          </a:stretch>
        </p:blipFill>
        <p:spPr>
          <a:xfrm>
            <a:off x="2388825" y="1131550"/>
            <a:ext cx="4833475" cy="3597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
        <p:cNvGrpSpPr/>
        <p:nvPr/>
      </p:nvGrpSpPr>
      <p:grpSpPr>
        <a:xfrm>
          <a:off x="0" y="0"/>
          <a:ext cx="0" cy="0"/>
          <a:chOff x="0" y="0"/>
          <a:chExt cx="0" cy="0"/>
        </a:xfrm>
      </p:grpSpPr>
      <p:sp>
        <p:nvSpPr>
          <p:cNvPr id="103" name="Google Shape;103;p20"/>
          <p:cNvSpPr txBox="1"/>
          <p:nvPr/>
        </p:nvSpPr>
        <p:spPr>
          <a:xfrm>
            <a:off x="2061875" y="4515975"/>
            <a:ext cx="6454500" cy="75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solidFill>
                <a:srgbClr val="FFFFFF"/>
              </a:solidFill>
            </a:endParaRPr>
          </a:p>
        </p:txBody>
      </p:sp>
      <p:sp>
        <p:nvSpPr>
          <p:cNvPr id="104" name="Google Shape;104;p20"/>
          <p:cNvSpPr txBox="1"/>
          <p:nvPr/>
        </p:nvSpPr>
        <p:spPr>
          <a:xfrm>
            <a:off x="1433550" y="4604975"/>
            <a:ext cx="6276900" cy="73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222222"/>
                </a:solidFill>
              </a:rPr>
              <a:t>Klee, Paul. Pedagogical Sketchbook. 1925.</a:t>
            </a:r>
            <a:endParaRPr sz="1200">
              <a:solidFill>
                <a:srgbClr val="222222"/>
              </a:solidFill>
            </a:endParaRPr>
          </a:p>
          <a:p>
            <a:pPr marL="0" lvl="0" indent="0" algn="ctr" rtl="0">
              <a:spcBef>
                <a:spcPts val="0"/>
              </a:spcBef>
              <a:spcAft>
                <a:spcPts val="0"/>
              </a:spcAft>
              <a:buNone/>
            </a:pPr>
            <a:endParaRPr>
              <a:solidFill>
                <a:srgbClr val="FFFFFF"/>
              </a:solidFill>
            </a:endParaRPr>
          </a:p>
        </p:txBody>
      </p:sp>
      <p:pic>
        <p:nvPicPr>
          <p:cNvPr id="105" name="Google Shape;105;p20"/>
          <p:cNvPicPr preferRelativeResize="0"/>
          <p:nvPr/>
        </p:nvPicPr>
        <p:blipFill>
          <a:blip r:embed="rId3">
            <a:alphaModFix/>
          </a:blip>
          <a:stretch>
            <a:fillRect/>
          </a:stretch>
        </p:blipFill>
        <p:spPr>
          <a:xfrm>
            <a:off x="2474513" y="228600"/>
            <a:ext cx="4194978" cy="4211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pic>
        <p:nvPicPr>
          <p:cNvPr id="110" name="Google Shape;110;p21"/>
          <p:cNvPicPr preferRelativeResize="0"/>
          <p:nvPr/>
        </p:nvPicPr>
        <p:blipFill rotWithShape="1">
          <a:blip r:embed="rId3">
            <a:alphaModFix/>
          </a:blip>
          <a:srcRect l="1231" t="1382" r="1006" b="1227"/>
          <a:stretch/>
        </p:blipFill>
        <p:spPr>
          <a:xfrm>
            <a:off x="0" y="457200"/>
            <a:ext cx="9144000" cy="4070398"/>
          </a:xfrm>
          <a:prstGeom prst="rect">
            <a:avLst/>
          </a:prstGeom>
          <a:noFill/>
          <a:ln>
            <a:noFill/>
          </a:ln>
        </p:spPr>
      </p:pic>
      <p:sp>
        <p:nvSpPr>
          <p:cNvPr id="111" name="Google Shape;111;p21"/>
          <p:cNvSpPr txBox="1"/>
          <p:nvPr/>
        </p:nvSpPr>
        <p:spPr>
          <a:xfrm>
            <a:off x="1433550" y="4604975"/>
            <a:ext cx="6276900" cy="73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rPr>
              <a:t>“Guernica” by Pablo Picasso. 1937.</a:t>
            </a:r>
            <a:endParaRPr>
              <a:solidFill>
                <a:srgbClr val="FFFFFF"/>
              </a:solidFill>
            </a:endParaRPr>
          </a:p>
          <a:p>
            <a:pPr marL="0" lvl="0" indent="0" algn="ctr" rtl="0">
              <a:spcBef>
                <a:spcPts val="0"/>
              </a:spcBef>
              <a:spcAft>
                <a:spcPts val="0"/>
              </a:spcAft>
              <a:buNone/>
            </a:pPr>
            <a:endParaRPr>
              <a:solidFill>
                <a:srgbClr val="FFFFFF"/>
              </a:solidFill>
            </a:endParaRPr>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14614</TotalTime>
  <Words>1071</Words>
  <Application>Microsoft Macintosh PowerPoint</Application>
  <PresentationFormat>On-screen Show (16:9)</PresentationFormat>
  <Paragraphs>82</Paragraphs>
  <Slides>39</Slides>
  <Notes>39</Notes>
  <HiddenSlides>0</HiddenSlides>
  <MMClips>0</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39</vt:i4>
      </vt:variant>
    </vt:vector>
  </HeadingPairs>
  <TitlesOfParts>
    <vt:vector size="41" baseType="lpstr">
      <vt:lpstr>Arial</vt:lpstr>
      <vt:lpstr>Simple Dark</vt:lpstr>
      <vt:lpstr>What line drawings reveal about the visual brain</vt:lpstr>
      <vt:lpstr>PowerPoint Presentation</vt:lpstr>
      <vt:lpstr>PowerPoint Presentation</vt:lpstr>
      <vt:lpstr>PowerPoint Presentation</vt:lpstr>
      <vt:lpstr>Line Drawings vs. Color Photos</vt:lpstr>
      <vt:lpstr>Retina tuned to contours</vt:lpstr>
      <vt:lpstr>Lines vs Edges</vt:lpstr>
      <vt:lpstr>PowerPoint Presentation</vt:lpstr>
      <vt:lpstr>PowerPoint Presentation</vt:lpstr>
      <vt:lpstr>PowerPoint Presentation</vt:lpstr>
      <vt:lpstr>PowerPoint Presentation</vt:lpstr>
      <vt:lpstr>Cultural Conventions</vt:lpstr>
      <vt:lpstr>PowerPoint Presentation</vt:lpstr>
      <vt:lpstr>PowerPoint Presentation</vt:lpstr>
      <vt:lpstr>Infant Habituation Study</vt:lpstr>
      <vt:lpstr>Innate Recognition</vt:lpstr>
      <vt:lpstr>PowerPoint Presentation</vt:lpstr>
      <vt:lpstr>Object-recognition indifferent to source</vt:lpstr>
      <vt:lpstr>Sketch-a-Net: First Layer of CNN</vt:lpstr>
      <vt:lpstr>What are the important details/lines?</vt:lpstr>
      <vt:lpstr>Which lines?</vt:lpstr>
      <vt:lpstr>Object Contours</vt:lpstr>
      <vt:lpstr>PowerPoint Presentation</vt:lpstr>
      <vt:lpstr>PowerPoint Presentation</vt:lpstr>
      <vt:lpstr>Artists and visual cognition</vt:lpstr>
      <vt:lpstr>Local interpretations from junctions</vt:lpstr>
      <vt:lpstr>PowerPoint Presentation</vt:lpstr>
      <vt:lpstr>PowerPoint Presentation</vt:lpstr>
      <vt:lpstr>Gestalt Psychology</vt:lpstr>
      <vt:lpstr>PowerPoint Presentation</vt:lpstr>
      <vt:lpstr>PowerPoint Presentation</vt:lpstr>
      <vt:lpstr>PowerPoint Presentation</vt:lpstr>
      <vt:lpstr>PowerPoint Presentation</vt:lpstr>
      <vt:lpstr>Familiar Prototypes</vt:lpstr>
      <vt:lpstr>PowerPoint Presentation</vt:lpstr>
      <vt:lpstr>PowerPoint Presentation</vt:lpstr>
      <vt:lpstr>PowerPoint Presentation</vt:lpstr>
      <vt:lpstr>What do line drawings reveal about the visual brain?</vt:lpstr>
      <vt:lpstr>Works Cited</vt:lpstr>
    </vt:vector>
  </TitlesOfParts>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line drawings reveal about the visual brain</dc:title>
  <cp:lastModifiedBy>Microsoft Office User</cp:lastModifiedBy>
  <cp:revision>1</cp:revision>
  <cp:lastPrinted>2019-10-21T16:07:55Z</cp:lastPrinted>
  <dcterms:modified xsi:type="dcterms:W3CDTF">2019-10-31T19:41:05Z</dcterms:modified>
</cp:coreProperties>
</file>